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0" r:id="rId5"/>
    <p:sldId id="276" r:id="rId6"/>
    <p:sldId id="275" r:id="rId7"/>
    <p:sldId id="257" r:id="rId8"/>
    <p:sldId id="258" r:id="rId9"/>
    <p:sldId id="259" r:id="rId10"/>
    <p:sldId id="260" r:id="rId11"/>
    <p:sldId id="261" r:id="rId12"/>
    <p:sldId id="262" r:id="rId13"/>
    <p:sldId id="263" r:id="rId14"/>
    <p:sldId id="287" r:id="rId15"/>
    <p:sldId id="288" r:id="rId16"/>
    <p:sldId id="289" r:id="rId17"/>
    <p:sldId id="290" r:id="rId18"/>
    <p:sldId id="278" r:id="rId1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200"/>
    <a:srgbClr val="271090"/>
    <a:srgbClr val="85345A"/>
    <a:srgbClr val="00173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58EF13-DFE0-6336-0FD9-CF66D5B170A3}" v="34" dt="2025-09-03T01:31:38.594"/>
    <p1510:client id="{F4A823C1-B087-321D-BCC8-06539BD39E86}" v="18" dt="2025-09-03T02:45:57.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F043-5F41-DA65-608E-56FA575984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BF0A525E-4E4C-382A-DC5C-2400AE4E59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09727FD3-B098-224D-8729-2EEB0C0B5524}"/>
              </a:ext>
            </a:extLst>
          </p:cNvPr>
          <p:cNvSpPr>
            <a:spLocks noGrp="1"/>
          </p:cNvSpPr>
          <p:nvPr>
            <p:ph type="dt" sz="half" idx="10"/>
          </p:nvPr>
        </p:nvSpPr>
        <p:spPr/>
        <p:txBody>
          <a:bodyPr/>
          <a:lstStyle/>
          <a:p>
            <a:fld id="{DEA01B7A-5379-44D4-99D8-7A9D6A0155E6}" type="datetimeFigureOut">
              <a:rPr lang="en-PH" smtClean="0"/>
              <a:t>02/09/2025</a:t>
            </a:fld>
            <a:endParaRPr lang="en-PH"/>
          </a:p>
        </p:txBody>
      </p:sp>
      <p:sp>
        <p:nvSpPr>
          <p:cNvPr id="5" name="Footer Placeholder 4">
            <a:extLst>
              <a:ext uri="{FF2B5EF4-FFF2-40B4-BE49-F238E27FC236}">
                <a16:creationId xmlns:a16="http://schemas.microsoft.com/office/drawing/2014/main" id="{EEEEC1B8-9029-76D2-EA42-4026D7ABB660}"/>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18F16E56-F76F-D325-3913-020D52EF3EF0}"/>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1506373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4329-5784-66BA-9A40-2C274D982DCB}"/>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1C941C84-0333-E760-7CC7-44371D5E38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D0C9FFD8-2CF3-822C-D842-591804D6F275}"/>
              </a:ext>
            </a:extLst>
          </p:cNvPr>
          <p:cNvSpPr>
            <a:spLocks noGrp="1"/>
          </p:cNvSpPr>
          <p:nvPr>
            <p:ph type="dt" sz="half" idx="10"/>
          </p:nvPr>
        </p:nvSpPr>
        <p:spPr/>
        <p:txBody>
          <a:bodyPr/>
          <a:lstStyle/>
          <a:p>
            <a:fld id="{DEA01B7A-5379-44D4-99D8-7A9D6A0155E6}" type="datetimeFigureOut">
              <a:rPr lang="en-PH" smtClean="0"/>
              <a:t>02/09/2025</a:t>
            </a:fld>
            <a:endParaRPr lang="en-PH"/>
          </a:p>
        </p:txBody>
      </p:sp>
      <p:sp>
        <p:nvSpPr>
          <p:cNvPr id="5" name="Footer Placeholder 4">
            <a:extLst>
              <a:ext uri="{FF2B5EF4-FFF2-40B4-BE49-F238E27FC236}">
                <a16:creationId xmlns:a16="http://schemas.microsoft.com/office/drawing/2014/main" id="{9BEA359F-79EB-ED42-BD46-BECC009FD7D3}"/>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8B34010-CD2F-E60C-5D85-65CCE5A38524}"/>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1665214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29B1EA-E1F2-696D-33D0-F83419B611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629BA37F-E2C8-9B5D-AF4E-2823DB627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C3CC94CD-8F41-82C0-E83C-C1ADB4F4920B}"/>
              </a:ext>
            </a:extLst>
          </p:cNvPr>
          <p:cNvSpPr>
            <a:spLocks noGrp="1"/>
          </p:cNvSpPr>
          <p:nvPr>
            <p:ph type="dt" sz="half" idx="10"/>
          </p:nvPr>
        </p:nvSpPr>
        <p:spPr/>
        <p:txBody>
          <a:bodyPr/>
          <a:lstStyle/>
          <a:p>
            <a:fld id="{DEA01B7A-5379-44D4-99D8-7A9D6A0155E6}" type="datetimeFigureOut">
              <a:rPr lang="en-PH" smtClean="0"/>
              <a:t>02/09/2025</a:t>
            </a:fld>
            <a:endParaRPr lang="en-PH"/>
          </a:p>
        </p:txBody>
      </p:sp>
      <p:sp>
        <p:nvSpPr>
          <p:cNvPr id="5" name="Footer Placeholder 4">
            <a:extLst>
              <a:ext uri="{FF2B5EF4-FFF2-40B4-BE49-F238E27FC236}">
                <a16:creationId xmlns:a16="http://schemas.microsoft.com/office/drawing/2014/main" id="{8DB92FF4-3DFD-404A-8D83-0153CC278F74}"/>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5B7F91C2-2BFD-0D92-28A3-11665182E334}"/>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12439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6EE1-CD72-398F-BA34-4CC178D41E85}"/>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6548CFC3-353A-387E-75C8-C3390C1366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BF294BA4-891C-8D91-1A88-16C6061B87AB}"/>
              </a:ext>
            </a:extLst>
          </p:cNvPr>
          <p:cNvSpPr>
            <a:spLocks noGrp="1"/>
          </p:cNvSpPr>
          <p:nvPr>
            <p:ph type="dt" sz="half" idx="10"/>
          </p:nvPr>
        </p:nvSpPr>
        <p:spPr/>
        <p:txBody>
          <a:bodyPr/>
          <a:lstStyle/>
          <a:p>
            <a:fld id="{DEA01B7A-5379-44D4-99D8-7A9D6A0155E6}" type="datetimeFigureOut">
              <a:rPr lang="en-PH" smtClean="0"/>
              <a:t>02/09/2025</a:t>
            </a:fld>
            <a:endParaRPr lang="en-PH"/>
          </a:p>
        </p:txBody>
      </p:sp>
      <p:sp>
        <p:nvSpPr>
          <p:cNvPr id="5" name="Footer Placeholder 4">
            <a:extLst>
              <a:ext uri="{FF2B5EF4-FFF2-40B4-BE49-F238E27FC236}">
                <a16:creationId xmlns:a16="http://schemas.microsoft.com/office/drawing/2014/main" id="{580CF50F-A013-C7B9-53BB-F0F4B1F6E5DB}"/>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C44894F-DA9C-5C73-8E13-19A646A8FECB}"/>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341808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F336E-5B8B-55A7-DB1D-985B0A5653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38005B6A-AE1D-35CC-28F8-585E352D9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B5D7F-835D-A2DD-486B-3CDA01C30C71}"/>
              </a:ext>
            </a:extLst>
          </p:cNvPr>
          <p:cNvSpPr>
            <a:spLocks noGrp="1"/>
          </p:cNvSpPr>
          <p:nvPr>
            <p:ph type="dt" sz="half" idx="10"/>
          </p:nvPr>
        </p:nvSpPr>
        <p:spPr/>
        <p:txBody>
          <a:bodyPr/>
          <a:lstStyle/>
          <a:p>
            <a:fld id="{DEA01B7A-5379-44D4-99D8-7A9D6A0155E6}" type="datetimeFigureOut">
              <a:rPr lang="en-PH" smtClean="0"/>
              <a:t>02/09/2025</a:t>
            </a:fld>
            <a:endParaRPr lang="en-PH"/>
          </a:p>
        </p:txBody>
      </p:sp>
      <p:sp>
        <p:nvSpPr>
          <p:cNvPr id="5" name="Footer Placeholder 4">
            <a:extLst>
              <a:ext uri="{FF2B5EF4-FFF2-40B4-BE49-F238E27FC236}">
                <a16:creationId xmlns:a16="http://schemas.microsoft.com/office/drawing/2014/main" id="{704D8ADB-5766-7661-5F73-E16018EA215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2291DE8-69A0-B0AF-E144-42229B62DD73}"/>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202101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E18D4-799E-FFCB-D151-0D74F1BD9A97}"/>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286A889F-15FD-49EC-5959-FD55379E4A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258A82A6-1891-A640-C92F-B1ED1BA90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0BBA812C-D3F7-1900-9E06-1CC98593D7F4}"/>
              </a:ext>
            </a:extLst>
          </p:cNvPr>
          <p:cNvSpPr>
            <a:spLocks noGrp="1"/>
          </p:cNvSpPr>
          <p:nvPr>
            <p:ph type="dt" sz="half" idx="10"/>
          </p:nvPr>
        </p:nvSpPr>
        <p:spPr/>
        <p:txBody>
          <a:bodyPr/>
          <a:lstStyle/>
          <a:p>
            <a:fld id="{DEA01B7A-5379-44D4-99D8-7A9D6A0155E6}" type="datetimeFigureOut">
              <a:rPr lang="en-PH" smtClean="0"/>
              <a:t>02/09/2025</a:t>
            </a:fld>
            <a:endParaRPr lang="en-PH"/>
          </a:p>
        </p:txBody>
      </p:sp>
      <p:sp>
        <p:nvSpPr>
          <p:cNvPr id="6" name="Footer Placeholder 5">
            <a:extLst>
              <a:ext uri="{FF2B5EF4-FFF2-40B4-BE49-F238E27FC236}">
                <a16:creationId xmlns:a16="http://schemas.microsoft.com/office/drawing/2014/main" id="{56D78C75-B5BA-7841-3453-EF7C4F7D4F71}"/>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8197E351-164D-1A82-EC1C-6BE50B88EE9B}"/>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1279420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9040-2EE5-7006-AC57-CCB083B33362}"/>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63AD4992-8A57-B923-2B3F-4CAACAE19B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FA78D4-8E1E-0A23-F5E8-2C3A28FE21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BC5F8879-1B86-01E8-5578-C14CFAD028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DC9F91-1186-129E-4B7A-6ACCCFDCC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F15F948C-00A5-D65B-7F1E-BEC7FA979FC8}"/>
              </a:ext>
            </a:extLst>
          </p:cNvPr>
          <p:cNvSpPr>
            <a:spLocks noGrp="1"/>
          </p:cNvSpPr>
          <p:nvPr>
            <p:ph type="dt" sz="half" idx="10"/>
          </p:nvPr>
        </p:nvSpPr>
        <p:spPr/>
        <p:txBody>
          <a:bodyPr/>
          <a:lstStyle/>
          <a:p>
            <a:fld id="{DEA01B7A-5379-44D4-99D8-7A9D6A0155E6}" type="datetimeFigureOut">
              <a:rPr lang="en-PH" smtClean="0"/>
              <a:t>02/09/2025</a:t>
            </a:fld>
            <a:endParaRPr lang="en-PH"/>
          </a:p>
        </p:txBody>
      </p:sp>
      <p:sp>
        <p:nvSpPr>
          <p:cNvPr id="8" name="Footer Placeholder 7">
            <a:extLst>
              <a:ext uri="{FF2B5EF4-FFF2-40B4-BE49-F238E27FC236}">
                <a16:creationId xmlns:a16="http://schemas.microsoft.com/office/drawing/2014/main" id="{1C84908D-6AEB-D12F-0518-45E19825DD36}"/>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EB5263B1-872D-5A45-A54A-DD7DBD133C6B}"/>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717948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5F25-4CB8-C2D0-7C4A-72D1FC943D34}"/>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4329E270-4BD1-0FD3-C6D2-AB49CC7740F2}"/>
              </a:ext>
            </a:extLst>
          </p:cNvPr>
          <p:cNvSpPr>
            <a:spLocks noGrp="1"/>
          </p:cNvSpPr>
          <p:nvPr>
            <p:ph type="dt" sz="half" idx="10"/>
          </p:nvPr>
        </p:nvSpPr>
        <p:spPr/>
        <p:txBody>
          <a:bodyPr/>
          <a:lstStyle/>
          <a:p>
            <a:fld id="{DEA01B7A-5379-44D4-99D8-7A9D6A0155E6}" type="datetimeFigureOut">
              <a:rPr lang="en-PH" smtClean="0"/>
              <a:t>02/09/2025</a:t>
            </a:fld>
            <a:endParaRPr lang="en-PH"/>
          </a:p>
        </p:txBody>
      </p:sp>
      <p:sp>
        <p:nvSpPr>
          <p:cNvPr id="4" name="Footer Placeholder 3">
            <a:extLst>
              <a:ext uri="{FF2B5EF4-FFF2-40B4-BE49-F238E27FC236}">
                <a16:creationId xmlns:a16="http://schemas.microsoft.com/office/drawing/2014/main" id="{C5A10883-FBBA-668A-6838-EA5AF133CDD0}"/>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37A3D573-8989-5420-E55B-8E77940E946D}"/>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197846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0616FE-4AAF-139B-0A52-B7C47F71B0E8}"/>
              </a:ext>
            </a:extLst>
          </p:cNvPr>
          <p:cNvSpPr>
            <a:spLocks noGrp="1"/>
          </p:cNvSpPr>
          <p:nvPr>
            <p:ph type="dt" sz="half" idx="10"/>
          </p:nvPr>
        </p:nvSpPr>
        <p:spPr/>
        <p:txBody>
          <a:bodyPr/>
          <a:lstStyle/>
          <a:p>
            <a:fld id="{DEA01B7A-5379-44D4-99D8-7A9D6A0155E6}" type="datetimeFigureOut">
              <a:rPr lang="en-PH" smtClean="0"/>
              <a:t>02/09/2025</a:t>
            </a:fld>
            <a:endParaRPr lang="en-PH"/>
          </a:p>
        </p:txBody>
      </p:sp>
      <p:sp>
        <p:nvSpPr>
          <p:cNvPr id="3" name="Footer Placeholder 2">
            <a:extLst>
              <a:ext uri="{FF2B5EF4-FFF2-40B4-BE49-F238E27FC236}">
                <a16:creationId xmlns:a16="http://schemas.microsoft.com/office/drawing/2014/main" id="{60E6E547-A415-13A8-E1D7-11B58E1D6CFE}"/>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5AF38A57-B046-D692-C4D5-B3B8154388DC}"/>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3706700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ADE9-45BC-F05A-8798-93E3F6013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E6F6037A-A360-C06D-656D-E8B6B0D093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A7CE1F6A-BF48-C5A5-AA62-9F8C7251B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B9F205-EC4E-C24D-67A6-E1D40BEB1742}"/>
              </a:ext>
            </a:extLst>
          </p:cNvPr>
          <p:cNvSpPr>
            <a:spLocks noGrp="1"/>
          </p:cNvSpPr>
          <p:nvPr>
            <p:ph type="dt" sz="half" idx="10"/>
          </p:nvPr>
        </p:nvSpPr>
        <p:spPr/>
        <p:txBody>
          <a:bodyPr/>
          <a:lstStyle/>
          <a:p>
            <a:fld id="{DEA01B7A-5379-44D4-99D8-7A9D6A0155E6}" type="datetimeFigureOut">
              <a:rPr lang="en-PH" smtClean="0"/>
              <a:t>02/09/2025</a:t>
            </a:fld>
            <a:endParaRPr lang="en-PH"/>
          </a:p>
        </p:txBody>
      </p:sp>
      <p:sp>
        <p:nvSpPr>
          <p:cNvPr id="6" name="Footer Placeholder 5">
            <a:extLst>
              <a:ext uri="{FF2B5EF4-FFF2-40B4-BE49-F238E27FC236}">
                <a16:creationId xmlns:a16="http://schemas.microsoft.com/office/drawing/2014/main" id="{177B09DA-D7D7-C018-755C-A96F67DACE2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9BCD7D55-7200-3AC5-C048-FCA1BCB287AA}"/>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143567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EA75B-1D0F-870B-DD22-57F118285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8F7B4810-910F-DDF6-0E37-4277F157A0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D70D074C-37C6-4029-E272-CD7431E45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FA733-6EB1-8067-2F1D-A7BB6B1DCC34}"/>
              </a:ext>
            </a:extLst>
          </p:cNvPr>
          <p:cNvSpPr>
            <a:spLocks noGrp="1"/>
          </p:cNvSpPr>
          <p:nvPr>
            <p:ph type="dt" sz="half" idx="10"/>
          </p:nvPr>
        </p:nvSpPr>
        <p:spPr/>
        <p:txBody>
          <a:bodyPr/>
          <a:lstStyle/>
          <a:p>
            <a:fld id="{DEA01B7A-5379-44D4-99D8-7A9D6A0155E6}" type="datetimeFigureOut">
              <a:rPr lang="en-PH" smtClean="0"/>
              <a:t>02/09/2025</a:t>
            </a:fld>
            <a:endParaRPr lang="en-PH"/>
          </a:p>
        </p:txBody>
      </p:sp>
      <p:sp>
        <p:nvSpPr>
          <p:cNvPr id="6" name="Footer Placeholder 5">
            <a:extLst>
              <a:ext uri="{FF2B5EF4-FFF2-40B4-BE49-F238E27FC236}">
                <a16:creationId xmlns:a16="http://schemas.microsoft.com/office/drawing/2014/main" id="{D00027B3-686C-DF94-7C93-64880EC18C3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F35F287B-5CBF-168C-4743-780A0B09603D}"/>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235454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AB066F-C1CE-9BD7-26CC-DF7C2768DD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91196ED5-03A1-52EB-8F7D-3FE3B06E6B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30BBCA6-45EE-CF6D-7185-21043F2A02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01B7A-5379-44D4-99D8-7A9D6A0155E6}" type="datetimeFigureOut">
              <a:rPr lang="en-PH" smtClean="0"/>
              <a:t>02/09/2025</a:t>
            </a:fld>
            <a:endParaRPr lang="en-PH"/>
          </a:p>
        </p:txBody>
      </p:sp>
      <p:sp>
        <p:nvSpPr>
          <p:cNvPr id="5" name="Footer Placeholder 4">
            <a:extLst>
              <a:ext uri="{FF2B5EF4-FFF2-40B4-BE49-F238E27FC236}">
                <a16:creationId xmlns:a16="http://schemas.microsoft.com/office/drawing/2014/main" id="{1B2583E2-9E62-5207-818D-A23FE9A54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C23016E3-47D7-E18F-1EBA-B3EBFE0E9D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1F0F8-47E2-4BA3-8CC3-CD16E56F8CA7}" type="slidenum">
              <a:rPr lang="en-PH" smtClean="0"/>
              <a:t>‹#›</a:t>
            </a:fld>
            <a:endParaRPr lang="en-PH"/>
          </a:p>
        </p:txBody>
      </p:sp>
    </p:spTree>
    <p:extLst>
      <p:ext uri="{BB962C8B-B14F-4D97-AF65-F5344CB8AC3E}">
        <p14:creationId xmlns:p14="http://schemas.microsoft.com/office/powerpoint/2010/main" val="2682568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kmc.solutions/startup-awards-2025" TargetMode="Externa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kmcawards@kmc.solutions" TargetMode="Externa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red gradient&#10;&#10;Description automatically generated">
            <a:extLst>
              <a:ext uri="{FF2B5EF4-FFF2-40B4-BE49-F238E27FC236}">
                <a16:creationId xmlns:a16="http://schemas.microsoft.com/office/drawing/2014/main" id="{BCC22DA8-45A8-8B97-FE1C-08C1A3C6723D}"/>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7">
            <a:extLst>
              <a:ext uri="{FF2B5EF4-FFF2-40B4-BE49-F238E27FC236}">
                <a16:creationId xmlns:a16="http://schemas.microsoft.com/office/drawing/2014/main" id="{C7C928CA-CB32-14D6-63C1-7D520CCBAD0B}"/>
              </a:ext>
            </a:extLst>
          </p:cNvPr>
          <p:cNvSpPr txBox="1">
            <a:spLocks/>
          </p:cNvSpPr>
          <p:nvPr/>
        </p:nvSpPr>
        <p:spPr>
          <a:xfrm>
            <a:off x="486167" y="4687375"/>
            <a:ext cx="11219666" cy="8949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4800" b="1">
                <a:solidFill>
                  <a:schemeClr val="bg1"/>
                </a:solidFill>
                <a:latin typeface="Karla" pitchFamily="2" charset="0"/>
                <a:ea typeface="Karla" pitchFamily="2" charset="0"/>
              </a:rPr>
              <a:t>Entry Form</a:t>
            </a:r>
          </a:p>
        </p:txBody>
      </p:sp>
      <p:sp>
        <p:nvSpPr>
          <p:cNvPr id="7" name="Title 7">
            <a:extLst>
              <a:ext uri="{FF2B5EF4-FFF2-40B4-BE49-F238E27FC236}">
                <a16:creationId xmlns:a16="http://schemas.microsoft.com/office/drawing/2014/main" id="{2B481BFC-A03D-0EC4-ADD2-14D4FD62C72B}"/>
              </a:ext>
            </a:extLst>
          </p:cNvPr>
          <p:cNvSpPr txBox="1">
            <a:spLocks/>
          </p:cNvSpPr>
          <p:nvPr/>
        </p:nvSpPr>
        <p:spPr>
          <a:xfrm>
            <a:off x="486167" y="5877338"/>
            <a:ext cx="11219666" cy="5340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PH" sz="2000" b="1">
              <a:solidFill>
                <a:schemeClr val="bg1"/>
              </a:solidFill>
              <a:latin typeface="Karla"/>
              <a:ea typeface="Karla" pitchFamily="2" charset="0"/>
            </a:endParaRPr>
          </a:p>
        </p:txBody>
      </p:sp>
      <p:sp>
        <p:nvSpPr>
          <p:cNvPr id="4" name="Title 7">
            <a:extLst>
              <a:ext uri="{FF2B5EF4-FFF2-40B4-BE49-F238E27FC236}">
                <a16:creationId xmlns:a16="http://schemas.microsoft.com/office/drawing/2014/main" id="{8E67271E-5BE3-F054-E686-49E306266E56}"/>
              </a:ext>
            </a:extLst>
          </p:cNvPr>
          <p:cNvSpPr txBox="1">
            <a:spLocks/>
          </p:cNvSpPr>
          <p:nvPr/>
        </p:nvSpPr>
        <p:spPr>
          <a:xfrm>
            <a:off x="486167" y="5656863"/>
            <a:ext cx="11219666" cy="48750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000">
                <a:solidFill>
                  <a:schemeClr val="bg1"/>
                </a:solidFill>
                <a:latin typeface="Karla" pitchFamily="2" charset="0"/>
                <a:ea typeface="Karla" pitchFamily="2" charset="0"/>
              </a:rPr>
              <a:t>SUBMISSION DEADLINE: </a:t>
            </a:r>
            <a:r>
              <a:rPr lang="en-PH" sz="2000" b="1">
                <a:solidFill>
                  <a:schemeClr val="bg1"/>
                </a:solidFill>
                <a:latin typeface="Karla" pitchFamily="2" charset="0"/>
                <a:ea typeface="Karla" pitchFamily="2" charset="0"/>
              </a:rPr>
              <a:t>OCTOBER 6, 2025</a:t>
            </a:r>
          </a:p>
        </p:txBody>
      </p:sp>
      <p:pic>
        <p:nvPicPr>
          <p:cNvPr id="8" name="Graphic 7">
            <a:extLst>
              <a:ext uri="{FF2B5EF4-FFF2-40B4-BE49-F238E27FC236}">
                <a16:creationId xmlns:a16="http://schemas.microsoft.com/office/drawing/2014/main" id="{BBD87FFB-E383-2344-FBD8-C699FEB5AA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8619" y="789177"/>
            <a:ext cx="4494761" cy="3654277"/>
          </a:xfrm>
          <a:prstGeom prst="rect">
            <a:avLst/>
          </a:prstGeom>
        </p:spPr>
      </p:pic>
    </p:spTree>
    <p:extLst>
      <p:ext uri="{BB962C8B-B14F-4D97-AF65-F5344CB8AC3E}">
        <p14:creationId xmlns:p14="http://schemas.microsoft.com/office/powerpoint/2010/main" val="160428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749D235-6108-BE5E-5306-D17ADFC57E5A}"/>
              </a:ext>
            </a:extLst>
          </p:cNvPr>
          <p:cNvSpPr txBox="1"/>
          <p:nvPr/>
        </p:nvSpPr>
        <p:spPr>
          <a:xfrm>
            <a:off x="452389" y="431476"/>
            <a:ext cx="11275784" cy="1077218"/>
          </a:xfrm>
          <a:prstGeom prst="rect">
            <a:avLst/>
          </a:prstGeom>
          <a:noFill/>
        </p:spPr>
        <p:txBody>
          <a:bodyPr wrap="square">
            <a:spAutoFit/>
          </a:bodyPr>
          <a:lstStyle/>
          <a:p>
            <a:r>
              <a:rPr lang="en-PH" sz="1600" b="1" i="0" u="none" strike="noStrike">
                <a:solidFill>
                  <a:srgbClr val="000000"/>
                </a:solidFill>
                <a:effectLst/>
                <a:latin typeface="Karla" pitchFamily="2" charset="0"/>
                <a:ea typeface="Karla" pitchFamily="2" charset="0"/>
              </a:rPr>
              <a:t>Please write a maximum 2,000 words (total) including evidence to support and address each of the specific category's criteria bullet points. Each bullet point is outlined in the ‘categories &amp; criteria’ section of the category found on the website. Please ensure all areas mentioned are covered within your submission as the jury will be looking for these details.</a:t>
            </a:r>
            <a:r>
              <a:rPr lang="en-PH" sz="1600" b="1" i="0">
                <a:solidFill>
                  <a:srgbClr val="000000"/>
                </a:solidFill>
                <a:effectLst/>
                <a:latin typeface="Karla" pitchFamily="2" charset="0"/>
                <a:ea typeface="Karla" pitchFamily="2" charset="0"/>
              </a:rPr>
              <a:t>​</a:t>
            </a:r>
            <a:endParaRPr lang="en-PH" sz="1600" b="1">
              <a:latin typeface="Karla" pitchFamily="2" charset="0"/>
              <a:ea typeface="Karla" pitchFamily="2" charset="0"/>
            </a:endParaRPr>
          </a:p>
        </p:txBody>
      </p:sp>
      <p:sp>
        <p:nvSpPr>
          <p:cNvPr id="2" name="TextBox 1">
            <a:extLst>
              <a:ext uri="{FF2B5EF4-FFF2-40B4-BE49-F238E27FC236}">
                <a16:creationId xmlns:a16="http://schemas.microsoft.com/office/drawing/2014/main" id="{F2E7752B-D6DD-E2AF-561C-E0A82B34BB77}"/>
              </a:ext>
            </a:extLst>
          </p:cNvPr>
          <p:cNvSpPr txBox="1"/>
          <p:nvPr/>
        </p:nvSpPr>
        <p:spPr>
          <a:xfrm>
            <a:off x="453572" y="1726508"/>
            <a:ext cx="11275784" cy="3416320"/>
          </a:xfrm>
          <a:prstGeom prst="rect">
            <a:avLst/>
          </a:prstGeom>
          <a:noFill/>
          <a:ln>
            <a:solidFill>
              <a:schemeClr val="bg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Karla"/>
                <a:cs typeface="Calibri"/>
              </a:rPr>
              <a:t>Insert your text here</a:t>
            </a: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p:txBody>
      </p:sp>
      <p:pic>
        <p:nvPicPr>
          <p:cNvPr id="3" name="Picture 2" descr="A blue and red gradient&#10;&#10;Description automatically generated">
            <a:extLst>
              <a:ext uri="{FF2B5EF4-FFF2-40B4-BE49-F238E27FC236}">
                <a16:creationId xmlns:a16="http://schemas.microsoft.com/office/drawing/2014/main" id="{C27E5908-D0A2-3867-9A4E-E5BB9A489E9F}"/>
              </a:ext>
            </a:extLst>
          </p:cNvPr>
          <p:cNvPicPr/>
          <p:nvPr/>
        </p:nvPicPr>
        <p:blipFill>
          <a:blip r:embed="rId2">
            <a:extLst>
              <a:ext uri="{28A0092B-C50C-407E-A947-70E740481C1C}">
                <a14:useLocalDpi xmlns:a14="http://schemas.microsoft.com/office/drawing/2010/main" val="0"/>
              </a:ext>
            </a:extLst>
          </a:blip>
          <a:srcRect t="40812" b="40811"/>
          <a:stretch>
            <a:fillRect/>
          </a:stretch>
        </p:blipFill>
        <p:spPr>
          <a:xfrm>
            <a:off x="0" y="5597718"/>
            <a:ext cx="12192000" cy="1260282"/>
          </a:xfrm>
          <a:prstGeom prst="rect">
            <a:avLst/>
          </a:prstGeom>
        </p:spPr>
      </p:pic>
      <p:pic>
        <p:nvPicPr>
          <p:cNvPr id="9" name="Graphic 8">
            <a:extLst>
              <a:ext uri="{FF2B5EF4-FFF2-40B4-BE49-F238E27FC236}">
                <a16:creationId xmlns:a16="http://schemas.microsoft.com/office/drawing/2014/main" id="{CDE19803-361A-7CC8-CE93-93D19EE984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587" y="5815532"/>
            <a:ext cx="1014325" cy="824655"/>
          </a:xfrm>
          <a:prstGeom prst="rect">
            <a:avLst/>
          </a:prstGeom>
        </p:spPr>
      </p:pic>
      <p:sp>
        <p:nvSpPr>
          <p:cNvPr id="10" name="Rounded Rectangle 9">
            <a:extLst>
              <a:ext uri="{FF2B5EF4-FFF2-40B4-BE49-F238E27FC236}">
                <a16:creationId xmlns:a16="http://schemas.microsoft.com/office/drawing/2014/main" id="{53EA1D0B-C383-01DD-215C-0D7B41C13EC4}"/>
              </a:ext>
            </a:extLst>
          </p:cNvPr>
          <p:cNvSpPr/>
          <p:nvPr/>
        </p:nvSpPr>
        <p:spPr>
          <a:xfrm>
            <a:off x="8839200" y="5980789"/>
            <a:ext cx="3064801" cy="498763"/>
          </a:xfrm>
          <a:prstGeom prst="roundRect">
            <a:avLst>
              <a:gd name="adj" fmla="val 50000"/>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Karla" pitchFamily="2" charset="0"/>
                <a:ea typeface="Karla" pitchFamily="2" charset="0"/>
              </a:rPr>
              <a:t>KMCSTARTUPAWARDS.COM</a:t>
            </a:r>
          </a:p>
        </p:txBody>
      </p:sp>
    </p:spTree>
    <p:extLst>
      <p:ext uri="{BB962C8B-B14F-4D97-AF65-F5344CB8AC3E}">
        <p14:creationId xmlns:p14="http://schemas.microsoft.com/office/powerpoint/2010/main" val="402191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0EEEA-724F-454E-E974-FDFC83F4FAA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B5A2E76-3F98-5739-6AB8-0EBD39D0FDBD}"/>
              </a:ext>
            </a:extLst>
          </p:cNvPr>
          <p:cNvSpPr txBox="1"/>
          <p:nvPr/>
        </p:nvSpPr>
        <p:spPr>
          <a:xfrm>
            <a:off x="452389" y="431476"/>
            <a:ext cx="11275784" cy="1077218"/>
          </a:xfrm>
          <a:prstGeom prst="rect">
            <a:avLst/>
          </a:prstGeom>
          <a:noFill/>
        </p:spPr>
        <p:txBody>
          <a:bodyPr wrap="square">
            <a:spAutoFit/>
          </a:bodyPr>
          <a:lstStyle/>
          <a:p>
            <a:r>
              <a:rPr lang="en-PH" sz="1600" b="1" i="0" u="none" strike="noStrike">
                <a:solidFill>
                  <a:srgbClr val="000000"/>
                </a:solidFill>
                <a:effectLst/>
                <a:latin typeface="Karla" pitchFamily="2" charset="0"/>
                <a:ea typeface="Karla" pitchFamily="2" charset="0"/>
              </a:rPr>
              <a:t>Please write a maximum 2,000 words (total) including evidence to support and address each of the specific category's criteria bullet points. Each bullet point is outlined in the ‘categories &amp; criteria’ section of the category found on the website. Please ensure all areas mentioned are covered within your submission as the jury will be looking for these details.</a:t>
            </a:r>
            <a:r>
              <a:rPr lang="en-PH" sz="1600" b="1" i="0">
                <a:solidFill>
                  <a:srgbClr val="000000"/>
                </a:solidFill>
                <a:effectLst/>
                <a:latin typeface="Karla" pitchFamily="2" charset="0"/>
                <a:ea typeface="Karla" pitchFamily="2" charset="0"/>
              </a:rPr>
              <a:t>​</a:t>
            </a:r>
            <a:endParaRPr lang="en-PH" sz="1600" b="1">
              <a:latin typeface="Karla" pitchFamily="2" charset="0"/>
              <a:ea typeface="Karla" pitchFamily="2" charset="0"/>
            </a:endParaRPr>
          </a:p>
        </p:txBody>
      </p:sp>
      <p:sp>
        <p:nvSpPr>
          <p:cNvPr id="2" name="TextBox 1">
            <a:extLst>
              <a:ext uri="{FF2B5EF4-FFF2-40B4-BE49-F238E27FC236}">
                <a16:creationId xmlns:a16="http://schemas.microsoft.com/office/drawing/2014/main" id="{AF3F01A9-D3A3-09FE-920C-866FFC8C726B}"/>
              </a:ext>
            </a:extLst>
          </p:cNvPr>
          <p:cNvSpPr txBox="1"/>
          <p:nvPr/>
        </p:nvSpPr>
        <p:spPr>
          <a:xfrm>
            <a:off x="453572" y="1726508"/>
            <a:ext cx="11275784" cy="3416320"/>
          </a:xfrm>
          <a:prstGeom prst="rect">
            <a:avLst/>
          </a:prstGeom>
          <a:noFill/>
          <a:ln>
            <a:solidFill>
              <a:schemeClr val="bg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Karla"/>
                <a:cs typeface="Calibri"/>
              </a:rPr>
              <a:t>Insert your text here</a:t>
            </a: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p:txBody>
      </p:sp>
      <p:pic>
        <p:nvPicPr>
          <p:cNvPr id="3" name="Picture 2" descr="A blue and red gradient&#10;&#10;Description automatically generated">
            <a:extLst>
              <a:ext uri="{FF2B5EF4-FFF2-40B4-BE49-F238E27FC236}">
                <a16:creationId xmlns:a16="http://schemas.microsoft.com/office/drawing/2014/main" id="{39C9FDE5-667C-8FCF-E3A1-17CD9D276E97}"/>
              </a:ext>
            </a:extLst>
          </p:cNvPr>
          <p:cNvPicPr/>
          <p:nvPr/>
        </p:nvPicPr>
        <p:blipFill>
          <a:blip r:embed="rId2">
            <a:extLst>
              <a:ext uri="{28A0092B-C50C-407E-A947-70E740481C1C}">
                <a14:useLocalDpi xmlns:a14="http://schemas.microsoft.com/office/drawing/2010/main" val="0"/>
              </a:ext>
            </a:extLst>
          </a:blip>
          <a:srcRect t="40812" b="40811"/>
          <a:stretch>
            <a:fillRect/>
          </a:stretch>
        </p:blipFill>
        <p:spPr>
          <a:xfrm>
            <a:off x="0" y="5597718"/>
            <a:ext cx="12192000" cy="1260282"/>
          </a:xfrm>
          <a:prstGeom prst="rect">
            <a:avLst/>
          </a:prstGeom>
        </p:spPr>
      </p:pic>
      <p:pic>
        <p:nvPicPr>
          <p:cNvPr id="9" name="Graphic 8">
            <a:extLst>
              <a:ext uri="{FF2B5EF4-FFF2-40B4-BE49-F238E27FC236}">
                <a16:creationId xmlns:a16="http://schemas.microsoft.com/office/drawing/2014/main" id="{35E37E59-2B49-E798-39FC-A4B831D133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587" y="5815532"/>
            <a:ext cx="1014325" cy="824655"/>
          </a:xfrm>
          <a:prstGeom prst="rect">
            <a:avLst/>
          </a:prstGeom>
        </p:spPr>
      </p:pic>
      <p:sp>
        <p:nvSpPr>
          <p:cNvPr id="10" name="Rounded Rectangle 9">
            <a:extLst>
              <a:ext uri="{FF2B5EF4-FFF2-40B4-BE49-F238E27FC236}">
                <a16:creationId xmlns:a16="http://schemas.microsoft.com/office/drawing/2014/main" id="{B33B8A8A-79FC-6EB2-CA44-C3170E3195A5}"/>
              </a:ext>
            </a:extLst>
          </p:cNvPr>
          <p:cNvSpPr/>
          <p:nvPr/>
        </p:nvSpPr>
        <p:spPr>
          <a:xfrm>
            <a:off x="8839200" y="5980789"/>
            <a:ext cx="3064801" cy="498763"/>
          </a:xfrm>
          <a:prstGeom prst="roundRect">
            <a:avLst>
              <a:gd name="adj" fmla="val 50000"/>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Karla" pitchFamily="2" charset="0"/>
                <a:ea typeface="Karla" pitchFamily="2" charset="0"/>
              </a:rPr>
              <a:t>KMCSTARTUPAWARDS.COM</a:t>
            </a:r>
          </a:p>
        </p:txBody>
      </p:sp>
    </p:spTree>
    <p:extLst>
      <p:ext uri="{BB962C8B-B14F-4D97-AF65-F5344CB8AC3E}">
        <p14:creationId xmlns:p14="http://schemas.microsoft.com/office/powerpoint/2010/main" val="499048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22A1D-9220-1121-F663-6C00CC9CAFF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1486D8A-05BD-7A4C-F080-E000F2778472}"/>
              </a:ext>
            </a:extLst>
          </p:cNvPr>
          <p:cNvSpPr txBox="1"/>
          <p:nvPr/>
        </p:nvSpPr>
        <p:spPr>
          <a:xfrm>
            <a:off x="452389" y="431476"/>
            <a:ext cx="11275784" cy="1077218"/>
          </a:xfrm>
          <a:prstGeom prst="rect">
            <a:avLst/>
          </a:prstGeom>
          <a:noFill/>
        </p:spPr>
        <p:txBody>
          <a:bodyPr wrap="square">
            <a:spAutoFit/>
          </a:bodyPr>
          <a:lstStyle/>
          <a:p>
            <a:r>
              <a:rPr lang="en-PH" sz="1600" b="1" i="0" u="none" strike="noStrike">
                <a:solidFill>
                  <a:srgbClr val="000000"/>
                </a:solidFill>
                <a:effectLst/>
                <a:latin typeface="Karla" pitchFamily="2" charset="0"/>
                <a:ea typeface="Karla" pitchFamily="2" charset="0"/>
              </a:rPr>
              <a:t>Please write a maximum 2,000 words (total) including evidence to support and address each of the specific category's criteria bullet points. Each bullet point is outlined in the ‘categories &amp; criteria’ section of the category found on the website. Please ensure all areas mentioned are covered within your submission as the jury will be looking for these details.</a:t>
            </a:r>
            <a:r>
              <a:rPr lang="en-PH" sz="1600" b="1" i="0">
                <a:solidFill>
                  <a:srgbClr val="000000"/>
                </a:solidFill>
                <a:effectLst/>
                <a:latin typeface="Karla" pitchFamily="2" charset="0"/>
                <a:ea typeface="Karla" pitchFamily="2" charset="0"/>
              </a:rPr>
              <a:t>​</a:t>
            </a:r>
            <a:endParaRPr lang="en-PH" sz="1600" b="1">
              <a:latin typeface="Karla" pitchFamily="2" charset="0"/>
              <a:ea typeface="Karla" pitchFamily="2" charset="0"/>
            </a:endParaRPr>
          </a:p>
        </p:txBody>
      </p:sp>
      <p:sp>
        <p:nvSpPr>
          <p:cNvPr id="2" name="TextBox 1">
            <a:extLst>
              <a:ext uri="{FF2B5EF4-FFF2-40B4-BE49-F238E27FC236}">
                <a16:creationId xmlns:a16="http://schemas.microsoft.com/office/drawing/2014/main" id="{F9DE5CE3-9B27-60F7-C044-7CD223DACECF}"/>
              </a:ext>
            </a:extLst>
          </p:cNvPr>
          <p:cNvSpPr txBox="1"/>
          <p:nvPr/>
        </p:nvSpPr>
        <p:spPr>
          <a:xfrm>
            <a:off x="453572" y="1726508"/>
            <a:ext cx="11275784" cy="3416320"/>
          </a:xfrm>
          <a:prstGeom prst="rect">
            <a:avLst/>
          </a:prstGeom>
          <a:noFill/>
          <a:ln>
            <a:solidFill>
              <a:schemeClr val="bg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Karla"/>
                <a:cs typeface="Calibri"/>
              </a:rPr>
              <a:t>Insert your text here</a:t>
            </a: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p:txBody>
      </p:sp>
      <p:pic>
        <p:nvPicPr>
          <p:cNvPr id="3" name="Picture 2" descr="A blue and red gradient&#10;&#10;Description automatically generated">
            <a:extLst>
              <a:ext uri="{FF2B5EF4-FFF2-40B4-BE49-F238E27FC236}">
                <a16:creationId xmlns:a16="http://schemas.microsoft.com/office/drawing/2014/main" id="{24164904-3778-B4EF-68EA-DB5B431006AD}"/>
              </a:ext>
            </a:extLst>
          </p:cNvPr>
          <p:cNvPicPr/>
          <p:nvPr/>
        </p:nvPicPr>
        <p:blipFill>
          <a:blip r:embed="rId2">
            <a:extLst>
              <a:ext uri="{28A0092B-C50C-407E-A947-70E740481C1C}">
                <a14:useLocalDpi xmlns:a14="http://schemas.microsoft.com/office/drawing/2010/main" val="0"/>
              </a:ext>
            </a:extLst>
          </a:blip>
          <a:srcRect t="40812" b="40811"/>
          <a:stretch>
            <a:fillRect/>
          </a:stretch>
        </p:blipFill>
        <p:spPr>
          <a:xfrm>
            <a:off x="0" y="5597718"/>
            <a:ext cx="12192000" cy="1260282"/>
          </a:xfrm>
          <a:prstGeom prst="rect">
            <a:avLst/>
          </a:prstGeom>
        </p:spPr>
      </p:pic>
      <p:pic>
        <p:nvPicPr>
          <p:cNvPr id="9" name="Graphic 8">
            <a:extLst>
              <a:ext uri="{FF2B5EF4-FFF2-40B4-BE49-F238E27FC236}">
                <a16:creationId xmlns:a16="http://schemas.microsoft.com/office/drawing/2014/main" id="{7CCD8CD6-1A0B-061F-9A14-D349BB5E89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587" y="5815532"/>
            <a:ext cx="1014325" cy="824655"/>
          </a:xfrm>
          <a:prstGeom prst="rect">
            <a:avLst/>
          </a:prstGeom>
        </p:spPr>
      </p:pic>
      <p:sp>
        <p:nvSpPr>
          <p:cNvPr id="10" name="Rounded Rectangle 9">
            <a:extLst>
              <a:ext uri="{FF2B5EF4-FFF2-40B4-BE49-F238E27FC236}">
                <a16:creationId xmlns:a16="http://schemas.microsoft.com/office/drawing/2014/main" id="{8731E2BE-DD01-3E71-BEE0-5C3ED7343EF0}"/>
              </a:ext>
            </a:extLst>
          </p:cNvPr>
          <p:cNvSpPr/>
          <p:nvPr/>
        </p:nvSpPr>
        <p:spPr>
          <a:xfrm>
            <a:off x="8839200" y="5980789"/>
            <a:ext cx="3064801" cy="498763"/>
          </a:xfrm>
          <a:prstGeom prst="roundRect">
            <a:avLst>
              <a:gd name="adj" fmla="val 50000"/>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Karla" pitchFamily="2" charset="0"/>
                <a:ea typeface="Karla" pitchFamily="2" charset="0"/>
              </a:rPr>
              <a:t>KMCSTARTUPAWARDS.COM</a:t>
            </a:r>
          </a:p>
        </p:txBody>
      </p:sp>
    </p:spTree>
    <p:extLst>
      <p:ext uri="{BB962C8B-B14F-4D97-AF65-F5344CB8AC3E}">
        <p14:creationId xmlns:p14="http://schemas.microsoft.com/office/powerpoint/2010/main" val="187994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00CBD-A72C-D034-E82D-A8948139410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9D2E7C2-A96A-3CF5-2CE3-C93AFC31ECDF}"/>
              </a:ext>
            </a:extLst>
          </p:cNvPr>
          <p:cNvSpPr txBox="1"/>
          <p:nvPr/>
        </p:nvSpPr>
        <p:spPr>
          <a:xfrm>
            <a:off x="452389" y="431476"/>
            <a:ext cx="11275784" cy="1077218"/>
          </a:xfrm>
          <a:prstGeom prst="rect">
            <a:avLst/>
          </a:prstGeom>
          <a:noFill/>
        </p:spPr>
        <p:txBody>
          <a:bodyPr wrap="square">
            <a:spAutoFit/>
          </a:bodyPr>
          <a:lstStyle/>
          <a:p>
            <a:r>
              <a:rPr lang="en-PH" sz="1600" b="1" i="0" u="none" strike="noStrike">
                <a:solidFill>
                  <a:srgbClr val="000000"/>
                </a:solidFill>
                <a:effectLst/>
                <a:latin typeface="Karla" pitchFamily="2" charset="0"/>
                <a:ea typeface="Karla" pitchFamily="2" charset="0"/>
              </a:rPr>
              <a:t>Please write a maximum 2,000 words (total) including evidence to support and address each of the specific category's criteria bullet points. Each bullet point is outlined in the ‘categories &amp; criteria’ section of the category found on the website. Please ensure all areas mentioned are covered within your submission as the jury will be looking for these details.</a:t>
            </a:r>
            <a:r>
              <a:rPr lang="en-PH" sz="1600" b="1" i="0">
                <a:solidFill>
                  <a:srgbClr val="000000"/>
                </a:solidFill>
                <a:effectLst/>
                <a:latin typeface="Karla" pitchFamily="2" charset="0"/>
                <a:ea typeface="Karla" pitchFamily="2" charset="0"/>
              </a:rPr>
              <a:t>​</a:t>
            </a:r>
            <a:endParaRPr lang="en-PH" sz="1600" b="1">
              <a:latin typeface="Karla" pitchFamily="2" charset="0"/>
              <a:ea typeface="Karla" pitchFamily="2" charset="0"/>
            </a:endParaRPr>
          </a:p>
        </p:txBody>
      </p:sp>
      <p:sp>
        <p:nvSpPr>
          <p:cNvPr id="2" name="TextBox 1">
            <a:extLst>
              <a:ext uri="{FF2B5EF4-FFF2-40B4-BE49-F238E27FC236}">
                <a16:creationId xmlns:a16="http://schemas.microsoft.com/office/drawing/2014/main" id="{41F4D99E-A2F1-BC4A-B5BD-5B04885D1E86}"/>
              </a:ext>
            </a:extLst>
          </p:cNvPr>
          <p:cNvSpPr txBox="1"/>
          <p:nvPr/>
        </p:nvSpPr>
        <p:spPr>
          <a:xfrm>
            <a:off x="453572" y="1726508"/>
            <a:ext cx="11275784" cy="3416320"/>
          </a:xfrm>
          <a:prstGeom prst="rect">
            <a:avLst/>
          </a:prstGeom>
          <a:noFill/>
          <a:ln>
            <a:solidFill>
              <a:schemeClr val="bg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Karla"/>
                <a:cs typeface="Calibri"/>
              </a:rPr>
              <a:t>Insert your text here</a:t>
            </a: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p:txBody>
      </p:sp>
      <p:pic>
        <p:nvPicPr>
          <p:cNvPr id="3" name="Picture 2" descr="A blue and red gradient&#10;&#10;Description automatically generated">
            <a:extLst>
              <a:ext uri="{FF2B5EF4-FFF2-40B4-BE49-F238E27FC236}">
                <a16:creationId xmlns:a16="http://schemas.microsoft.com/office/drawing/2014/main" id="{C76450B0-13FB-DAB9-C124-5D576A45B1CC}"/>
              </a:ext>
            </a:extLst>
          </p:cNvPr>
          <p:cNvPicPr/>
          <p:nvPr/>
        </p:nvPicPr>
        <p:blipFill>
          <a:blip r:embed="rId2">
            <a:extLst>
              <a:ext uri="{28A0092B-C50C-407E-A947-70E740481C1C}">
                <a14:useLocalDpi xmlns:a14="http://schemas.microsoft.com/office/drawing/2010/main" val="0"/>
              </a:ext>
            </a:extLst>
          </a:blip>
          <a:srcRect t="40812" b="40811"/>
          <a:stretch>
            <a:fillRect/>
          </a:stretch>
        </p:blipFill>
        <p:spPr>
          <a:xfrm>
            <a:off x="0" y="5597718"/>
            <a:ext cx="12192000" cy="1260282"/>
          </a:xfrm>
          <a:prstGeom prst="rect">
            <a:avLst/>
          </a:prstGeom>
        </p:spPr>
      </p:pic>
      <p:pic>
        <p:nvPicPr>
          <p:cNvPr id="9" name="Graphic 8">
            <a:extLst>
              <a:ext uri="{FF2B5EF4-FFF2-40B4-BE49-F238E27FC236}">
                <a16:creationId xmlns:a16="http://schemas.microsoft.com/office/drawing/2014/main" id="{C445779C-E5A0-B98F-A2D4-5BA497A587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587" y="5815532"/>
            <a:ext cx="1014325" cy="824655"/>
          </a:xfrm>
          <a:prstGeom prst="rect">
            <a:avLst/>
          </a:prstGeom>
        </p:spPr>
      </p:pic>
      <p:sp>
        <p:nvSpPr>
          <p:cNvPr id="10" name="Rounded Rectangle 9">
            <a:extLst>
              <a:ext uri="{FF2B5EF4-FFF2-40B4-BE49-F238E27FC236}">
                <a16:creationId xmlns:a16="http://schemas.microsoft.com/office/drawing/2014/main" id="{63652CA7-7BB7-B040-54B2-52CB1A66931C}"/>
              </a:ext>
            </a:extLst>
          </p:cNvPr>
          <p:cNvSpPr/>
          <p:nvPr/>
        </p:nvSpPr>
        <p:spPr>
          <a:xfrm>
            <a:off x="8839200" y="5980789"/>
            <a:ext cx="3064801" cy="498763"/>
          </a:xfrm>
          <a:prstGeom prst="roundRect">
            <a:avLst>
              <a:gd name="adj" fmla="val 50000"/>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Karla" pitchFamily="2" charset="0"/>
                <a:ea typeface="Karla" pitchFamily="2" charset="0"/>
              </a:rPr>
              <a:t>KMCSTARTUPAWARDS.COM</a:t>
            </a:r>
          </a:p>
        </p:txBody>
      </p:sp>
    </p:spTree>
    <p:extLst>
      <p:ext uri="{BB962C8B-B14F-4D97-AF65-F5344CB8AC3E}">
        <p14:creationId xmlns:p14="http://schemas.microsoft.com/office/powerpoint/2010/main" val="1918040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C33AB-B31A-BF3A-AB73-C14D77D2724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889A01F-9DCB-0164-6F70-119A71D11196}"/>
              </a:ext>
            </a:extLst>
          </p:cNvPr>
          <p:cNvSpPr txBox="1"/>
          <p:nvPr/>
        </p:nvSpPr>
        <p:spPr>
          <a:xfrm>
            <a:off x="452389" y="431476"/>
            <a:ext cx="11275784" cy="1077218"/>
          </a:xfrm>
          <a:prstGeom prst="rect">
            <a:avLst/>
          </a:prstGeom>
          <a:noFill/>
        </p:spPr>
        <p:txBody>
          <a:bodyPr wrap="square">
            <a:spAutoFit/>
          </a:bodyPr>
          <a:lstStyle/>
          <a:p>
            <a:r>
              <a:rPr lang="en-PH" sz="1600" b="1" i="0" u="none" strike="noStrike">
                <a:solidFill>
                  <a:srgbClr val="000000"/>
                </a:solidFill>
                <a:effectLst/>
                <a:latin typeface="Karla" pitchFamily="2" charset="0"/>
                <a:ea typeface="Karla" pitchFamily="2" charset="0"/>
              </a:rPr>
              <a:t>Please write a maximum 2,000 words (total) including evidence to support and address each of the specific category's criteria bullet points. Each bullet point is outlined in the ‘categories &amp; criteria’ section of the category found on the website. Please ensure all areas mentioned are covered within your submission as the jury will be looking for these details.</a:t>
            </a:r>
            <a:r>
              <a:rPr lang="en-PH" sz="1600" b="1" i="0">
                <a:solidFill>
                  <a:srgbClr val="000000"/>
                </a:solidFill>
                <a:effectLst/>
                <a:latin typeface="Karla" pitchFamily="2" charset="0"/>
                <a:ea typeface="Karla" pitchFamily="2" charset="0"/>
              </a:rPr>
              <a:t>​</a:t>
            </a:r>
            <a:endParaRPr lang="en-PH" sz="1600" b="1">
              <a:latin typeface="Karla" pitchFamily="2" charset="0"/>
              <a:ea typeface="Karla" pitchFamily="2" charset="0"/>
            </a:endParaRPr>
          </a:p>
        </p:txBody>
      </p:sp>
      <p:sp>
        <p:nvSpPr>
          <p:cNvPr id="2" name="TextBox 1">
            <a:extLst>
              <a:ext uri="{FF2B5EF4-FFF2-40B4-BE49-F238E27FC236}">
                <a16:creationId xmlns:a16="http://schemas.microsoft.com/office/drawing/2014/main" id="{0558F993-9F2B-BEE4-E932-39C68CDBDB2F}"/>
              </a:ext>
            </a:extLst>
          </p:cNvPr>
          <p:cNvSpPr txBox="1"/>
          <p:nvPr/>
        </p:nvSpPr>
        <p:spPr>
          <a:xfrm>
            <a:off x="453572" y="1726508"/>
            <a:ext cx="11275784" cy="3416320"/>
          </a:xfrm>
          <a:prstGeom prst="rect">
            <a:avLst/>
          </a:prstGeom>
          <a:noFill/>
          <a:ln>
            <a:solidFill>
              <a:schemeClr val="bg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Karla"/>
                <a:cs typeface="Calibri"/>
              </a:rPr>
              <a:t>Insert your text here</a:t>
            </a: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p:txBody>
      </p:sp>
      <p:pic>
        <p:nvPicPr>
          <p:cNvPr id="3" name="Picture 2" descr="A blue and red gradient&#10;&#10;Description automatically generated">
            <a:extLst>
              <a:ext uri="{FF2B5EF4-FFF2-40B4-BE49-F238E27FC236}">
                <a16:creationId xmlns:a16="http://schemas.microsoft.com/office/drawing/2014/main" id="{FB0D6622-1107-B26E-E106-507B8779DB08}"/>
              </a:ext>
            </a:extLst>
          </p:cNvPr>
          <p:cNvPicPr/>
          <p:nvPr/>
        </p:nvPicPr>
        <p:blipFill>
          <a:blip r:embed="rId2">
            <a:extLst>
              <a:ext uri="{28A0092B-C50C-407E-A947-70E740481C1C}">
                <a14:useLocalDpi xmlns:a14="http://schemas.microsoft.com/office/drawing/2010/main" val="0"/>
              </a:ext>
            </a:extLst>
          </a:blip>
          <a:srcRect t="40812" b="40811"/>
          <a:stretch>
            <a:fillRect/>
          </a:stretch>
        </p:blipFill>
        <p:spPr>
          <a:xfrm>
            <a:off x="0" y="5597718"/>
            <a:ext cx="12192000" cy="1260282"/>
          </a:xfrm>
          <a:prstGeom prst="rect">
            <a:avLst/>
          </a:prstGeom>
        </p:spPr>
      </p:pic>
      <p:pic>
        <p:nvPicPr>
          <p:cNvPr id="9" name="Graphic 8">
            <a:extLst>
              <a:ext uri="{FF2B5EF4-FFF2-40B4-BE49-F238E27FC236}">
                <a16:creationId xmlns:a16="http://schemas.microsoft.com/office/drawing/2014/main" id="{169FDEB4-4B9D-567B-CF75-120F43D6A6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587" y="5815532"/>
            <a:ext cx="1014325" cy="824655"/>
          </a:xfrm>
          <a:prstGeom prst="rect">
            <a:avLst/>
          </a:prstGeom>
        </p:spPr>
      </p:pic>
      <p:sp>
        <p:nvSpPr>
          <p:cNvPr id="10" name="Rounded Rectangle 9">
            <a:extLst>
              <a:ext uri="{FF2B5EF4-FFF2-40B4-BE49-F238E27FC236}">
                <a16:creationId xmlns:a16="http://schemas.microsoft.com/office/drawing/2014/main" id="{86DAC458-7D79-F7F5-46B4-73442B49AE7C}"/>
              </a:ext>
            </a:extLst>
          </p:cNvPr>
          <p:cNvSpPr/>
          <p:nvPr/>
        </p:nvSpPr>
        <p:spPr>
          <a:xfrm>
            <a:off x="8839200" y="5980789"/>
            <a:ext cx="3064801" cy="498763"/>
          </a:xfrm>
          <a:prstGeom prst="roundRect">
            <a:avLst>
              <a:gd name="adj" fmla="val 50000"/>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Karla" pitchFamily="2" charset="0"/>
                <a:ea typeface="Karla" pitchFamily="2" charset="0"/>
              </a:rPr>
              <a:t>KMCSTARTUPAWARDS.COM</a:t>
            </a:r>
          </a:p>
        </p:txBody>
      </p:sp>
    </p:spTree>
    <p:extLst>
      <p:ext uri="{BB962C8B-B14F-4D97-AF65-F5344CB8AC3E}">
        <p14:creationId xmlns:p14="http://schemas.microsoft.com/office/powerpoint/2010/main" val="1560544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5D69E-579A-FD00-D3EA-FD31EC9125CC}"/>
            </a:ext>
          </a:extLst>
        </p:cNvPr>
        <p:cNvGrpSpPr/>
        <p:nvPr/>
      </p:nvGrpSpPr>
      <p:grpSpPr>
        <a:xfrm>
          <a:off x="0" y="0"/>
          <a:ext cx="0" cy="0"/>
          <a:chOff x="0" y="0"/>
          <a:chExt cx="0" cy="0"/>
        </a:xfrm>
      </p:grpSpPr>
      <p:pic>
        <p:nvPicPr>
          <p:cNvPr id="3" name="Picture 2" descr="A blue and red gradient&#10;&#10;Description automatically generated">
            <a:extLst>
              <a:ext uri="{FF2B5EF4-FFF2-40B4-BE49-F238E27FC236}">
                <a16:creationId xmlns:a16="http://schemas.microsoft.com/office/drawing/2014/main" id="{30047364-635C-EB64-3682-57903BF876C7}"/>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7">
            <a:extLst>
              <a:ext uri="{FF2B5EF4-FFF2-40B4-BE49-F238E27FC236}">
                <a16:creationId xmlns:a16="http://schemas.microsoft.com/office/drawing/2014/main" id="{2B435B2C-BC3A-2AD3-81CC-D5F683516B17}"/>
              </a:ext>
            </a:extLst>
          </p:cNvPr>
          <p:cNvSpPr txBox="1">
            <a:spLocks/>
          </p:cNvSpPr>
          <p:nvPr/>
        </p:nvSpPr>
        <p:spPr>
          <a:xfrm>
            <a:off x="486167" y="5877338"/>
            <a:ext cx="11219666" cy="5340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PH" sz="2000" b="1">
              <a:solidFill>
                <a:schemeClr val="bg1"/>
              </a:solidFill>
              <a:latin typeface="Karla"/>
              <a:ea typeface="Karla" pitchFamily="2" charset="0"/>
            </a:endParaRPr>
          </a:p>
        </p:txBody>
      </p:sp>
      <p:pic>
        <p:nvPicPr>
          <p:cNvPr id="8" name="Graphic 7">
            <a:extLst>
              <a:ext uri="{FF2B5EF4-FFF2-40B4-BE49-F238E27FC236}">
                <a16:creationId xmlns:a16="http://schemas.microsoft.com/office/drawing/2014/main" id="{2DC36188-CBEE-C7C6-30BF-B6D35051C3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8618" y="1056536"/>
            <a:ext cx="4494761" cy="3654277"/>
          </a:xfrm>
          <a:prstGeom prst="rect">
            <a:avLst/>
          </a:prstGeom>
        </p:spPr>
      </p:pic>
      <p:sp>
        <p:nvSpPr>
          <p:cNvPr id="9" name="Rounded Rectangle 8">
            <a:extLst>
              <a:ext uri="{FF2B5EF4-FFF2-40B4-BE49-F238E27FC236}">
                <a16:creationId xmlns:a16="http://schemas.microsoft.com/office/drawing/2014/main" id="{50CA6D11-25BD-6364-9A72-8A319CB7953D}"/>
              </a:ext>
            </a:extLst>
          </p:cNvPr>
          <p:cNvSpPr/>
          <p:nvPr/>
        </p:nvSpPr>
        <p:spPr>
          <a:xfrm>
            <a:off x="4455143" y="5430739"/>
            <a:ext cx="3281713" cy="534063"/>
          </a:xfrm>
          <a:prstGeom prst="roundRect">
            <a:avLst>
              <a:gd name="adj" fmla="val 50000"/>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Karla" pitchFamily="2" charset="0"/>
                <a:ea typeface="Karla" pitchFamily="2" charset="0"/>
              </a:rPr>
              <a:t>KMCSTARTUPAWARDS.COM</a:t>
            </a:r>
          </a:p>
        </p:txBody>
      </p:sp>
    </p:spTree>
    <p:extLst>
      <p:ext uri="{BB962C8B-B14F-4D97-AF65-F5344CB8AC3E}">
        <p14:creationId xmlns:p14="http://schemas.microsoft.com/office/powerpoint/2010/main" val="3620067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56D8CE1-5179-0C4E-BE9E-DA522045C699}"/>
              </a:ext>
            </a:extLst>
          </p:cNvPr>
          <p:cNvSpPr>
            <a:spLocks noGrp="1"/>
          </p:cNvSpPr>
          <p:nvPr/>
        </p:nvSpPr>
        <p:spPr>
          <a:xfrm>
            <a:off x="382801" y="1943868"/>
            <a:ext cx="11255018" cy="31937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600">
                <a:solidFill>
                  <a:srgbClr val="000000"/>
                </a:solidFill>
                <a:latin typeface="Karla"/>
                <a:ea typeface="+mn-lt"/>
                <a:cs typeface="+mn-lt"/>
              </a:rPr>
              <a:t>The KMC Startup Awards is not just an event; it’s a movement that recognizes and honors the relentless drive of startups that dare to dream big. Launched in 2023, this awards program was born out of a desire to spotlight the innovators who are transforming industries and making a lasting impact on society. These awards celebrate the grit, creativity, and passion that define the startup journey. This year, we continue our mission to recognize those who push boundaries and inspire others to do the same.</a:t>
            </a:r>
          </a:p>
          <a:p>
            <a:pPr marL="0" indent="0">
              <a:lnSpc>
                <a:spcPct val="120000"/>
              </a:lnSpc>
              <a:buNone/>
            </a:pPr>
            <a:endParaRPr lang="en-US" sz="1600">
              <a:latin typeface="Karla"/>
              <a:ea typeface="Calibri"/>
              <a:cs typeface="Calibri"/>
            </a:endParaRPr>
          </a:p>
          <a:p>
            <a:pPr>
              <a:lnSpc>
                <a:spcPct val="120000"/>
              </a:lnSpc>
              <a:buNone/>
            </a:pPr>
            <a:r>
              <a:rPr lang="en-US" sz="1600" b="1">
                <a:solidFill>
                  <a:srgbClr val="000000"/>
                </a:solidFill>
                <a:latin typeface="Karla"/>
                <a:ea typeface="+mn-lt"/>
                <a:cs typeface="+mn-lt"/>
              </a:rPr>
              <a:t>Where: </a:t>
            </a:r>
            <a:r>
              <a:rPr lang="en-US" sz="1600">
                <a:solidFill>
                  <a:srgbClr val="000000"/>
                </a:solidFill>
                <a:latin typeface="Karla"/>
                <a:ea typeface="+mn-lt"/>
                <a:cs typeface="+mn-lt"/>
              </a:rPr>
              <a:t>TBA</a:t>
            </a:r>
            <a:endParaRPr lang="en-US" sz="1600">
              <a:latin typeface="Karla"/>
            </a:endParaRPr>
          </a:p>
          <a:p>
            <a:pPr>
              <a:lnSpc>
                <a:spcPct val="120000"/>
              </a:lnSpc>
              <a:buNone/>
            </a:pPr>
            <a:r>
              <a:rPr lang="en-US" sz="1600" b="1">
                <a:solidFill>
                  <a:srgbClr val="000000"/>
                </a:solidFill>
                <a:latin typeface="Karla"/>
                <a:ea typeface="+mn-lt"/>
                <a:cs typeface="+mn-lt"/>
              </a:rPr>
              <a:t>When: </a:t>
            </a:r>
            <a:r>
              <a:rPr lang="en-US" sz="1600">
                <a:solidFill>
                  <a:srgbClr val="000000"/>
                </a:solidFill>
                <a:latin typeface="Karla"/>
                <a:ea typeface="+mn-lt"/>
                <a:cs typeface="+mn-lt"/>
              </a:rPr>
              <a:t>November 13, 2025 | 6 PM </a:t>
            </a:r>
            <a:endParaRPr lang="en-US" sz="1600">
              <a:latin typeface="Karla"/>
            </a:endParaRPr>
          </a:p>
        </p:txBody>
      </p:sp>
      <p:sp>
        <p:nvSpPr>
          <p:cNvPr id="8" name="Title 7">
            <a:extLst>
              <a:ext uri="{FF2B5EF4-FFF2-40B4-BE49-F238E27FC236}">
                <a16:creationId xmlns:a16="http://schemas.microsoft.com/office/drawing/2014/main" id="{F36D6C6A-E410-ACD1-C321-9E1621329271}"/>
              </a:ext>
            </a:extLst>
          </p:cNvPr>
          <p:cNvSpPr>
            <a:spLocks noGrp="1"/>
          </p:cNvSpPr>
          <p:nvPr>
            <p:ph type="ctrTitle"/>
          </p:nvPr>
        </p:nvSpPr>
        <p:spPr>
          <a:xfrm>
            <a:off x="382800" y="518063"/>
            <a:ext cx="9144000" cy="841610"/>
          </a:xfrm>
        </p:spPr>
        <p:txBody>
          <a:bodyPr anchor="ctr">
            <a:normAutofit/>
          </a:bodyPr>
          <a:lstStyle/>
          <a:p>
            <a:pPr algn="l"/>
            <a:r>
              <a:rPr lang="en-PH" sz="4800" b="1">
                <a:solidFill>
                  <a:srgbClr val="001738"/>
                </a:solidFill>
                <a:latin typeface="Karla" pitchFamily="2" charset="0"/>
                <a:ea typeface="Karla" pitchFamily="2" charset="0"/>
              </a:rPr>
              <a:t>Event Details</a:t>
            </a:r>
            <a:endParaRPr lang="en-US">
              <a:latin typeface="Karla" pitchFamily="2" charset="0"/>
              <a:ea typeface="Karla" pitchFamily="2" charset="0"/>
            </a:endParaRPr>
          </a:p>
        </p:txBody>
      </p:sp>
      <p:pic>
        <p:nvPicPr>
          <p:cNvPr id="11" name="Graphic 10">
            <a:extLst>
              <a:ext uri="{FF2B5EF4-FFF2-40B4-BE49-F238E27FC236}">
                <a16:creationId xmlns:a16="http://schemas.microsoft.com/office/drawing/2014/main" id="{526EDD31-B28D-1697-C56F-65C86CB265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587" y="5815532"/>
            <a:ext cx="1014325" cy="824655"/>
          </a:xfrm>
          <a:prstGeom prst="rect">
            <a:avLst/>
          </a:prstGeom>
        </p:spPr>
      </p:pic>
      <p:sp>
        <p:nvSpPr>
          <p:cNvPr id="12" name="Rounded Rectangle 11">
            <a:extLst>
              <a:ext uri="{FF2B5EF4-FFF2-40B4-BE49-F238E27FC236}">
                <a16:creationId xmlns:a16="http://schemas.microsoft.com/office/drawing/2014/main" id="{6AC95AF9-882A-DB67-A438-E6CEA6B59E27}"/>
              </a:ext>
            </a:extLst>
          </p:cNvPr>
          <p:cNvSpPr/>
          <p:nvPr/>
        </p:nvSpPr>
        <p:spPr>
          <a:xfrm>
            <a:off x="8839200" y="5980789"/>
            <a:ext cx="3064801" cy="498763"/>
          </a:xfrm>
          <a:prstGeom prst="roundRect">
            <a:avLst>
              <a:gd name="adj" fmla="val 50000"/>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Karla" pitchFamily="2" charset="0"/>
                <a:ea typeface="Karla" pitchFamily="2" charset="0"/>
              </a:rPr>
              <a:t>KMCSTARTUPAWARDS.COM</a:t>
            </a:r>
          </a:p>
        </p:txBody>
      </p:sp>
      <p:pic>
        <p:nvPicPr>
          <p:cNvPr id="27" name="Graphic 26">
            <a:extLst>
              <a:ext uri="{FF2B5EF4-FFF2-40B4-BE49-F238E27FC236}">
                <a16:creationId xmlns:a16="http://schemas.microsoft.com/office/drawing/2014/main" id="{AF79433F-E0E4-911A-BFF6-26673C184D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587" y="5800948"/>
            <a:ext cx="1014325" cy="824655"/>
          </a:xfrm>
          <a:prstGeom prst="rect">
            <a:avLst/>
          </a:prstGeom>
        </p:spPr>
      </p:pic>
      <p:sp>
        <p:nvSpPr>
          <p:cNvPr id="28" name="Rounded Rectangle 27">
            <a:extLst>
              <a:ext uri="{FF2B5EF4-FFF2-40B4-BE49-F238E27FC236}">
                <a16:creationId xmlns:a16="http://schemas.microsoft.com/office/drawing/2014/main" id="{55FB8768-EA2A-AD87-82BA-B1A797C20778}"/>
              </a:ext>
            </a:extLst>
          </p:cNvPr>
          <p:cNvSpPr/>
          <p:nvPr/>
        </p:nvSpPr>
        <p:spPr>
          <a:xfrm>
            <a:off x="8887326" y="5966205"/>
            <a:ext cx="3064801" cy="498763"/>
          </a:xfrm>
          <a:prstGeom prst="roundRect">
            <a:avLst>
              <a:gd name="adj" fmla="val 50000"/>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Karla" pitchFamily="2" charset="0"/>
                <a:ea typeface="Karla" pitchFamily="2" charset="0"/>
              </a:rPr>
              <a:t>KMCSTARTUPAWARDS.COM</a:t>
            </a:r>
          </a:p>
        </p:txBody>
      </p:sp>
      <p:pic>
        <p:nvPicPr>
          <p:cNvPr id="29" name="Graphic 28">
            <a:extLst>
              <a:ext uri="{FF2B5EF4-FFF2-40B4-BE49-F238E27FC236}">
                <a16:creationId xmlns:a16="http://schemas.microsoft.com/office/drawing/2014/main" id="{09C644B0-54A8-C5A3-956F-4560B329E6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587" y="5800948"/>
            <a:ext cx="1014325" cy="824655"/>
          </a:xfrm>
          <a:prstGeom prst="rect">
            <a:avLst/>
          </a:prstGeom>
        </p:spPr>
      </p:pic>
      <p:sp>
        <p:nvSpPr>
          <p:cNvPr id="30" name="Rounded Rectangle 29">
            <a:extLst>
              <a:ext uri="{FF2B5EF4-FFF2-40B4-BE49-F238E27FC236}">
                <a16:creationId xmlns:a16="http://schemas.microsoft.com/office/drawing/2014/main" id="{39C6FA54-E417-C6DB-50B9-AD74A4F03ACC}"/>
              </a:ext>
            </a:extLst>
          </p:cNvPr>
          <p:cNvSpPr/>
          <p:nvPr/>
        </p:nvSpPr>
        <p:spPr>
          <a:xfrm>
            <a:off x="8839200" y="5966205"/>
            <a:ext cx="3064801" cy="498763"/>
          </a:xfrm>
          <a:prstGeom prst="roundRect">
            <a:avLst>
              <a:gd name="adj" fmla="val 50000"/>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Karla" pitchFamily="2" charset="0"/>
                <a:ea typeface="Karla" pitchFamily="2" charset="0"/>
              </a:rPr>
              <a:t>KMCSTARTUPAWARDS.COM</a:t>
            </a:r>
          </a:p>
        </p:txBody>
      </p:sp>
      <p:pic>
        <p:nvPicPr>
          <p:cNvPr id="31" name="Picture 30" descr="A blue and red gradient&#10;&#10;Description automatically generated">
            <a:extLst>
              <a:ext uri="{FF2B5EF4-FFF2-40B4-BE49-F238E27FC236}">
                <a16:creationId xmlns:a16="http://schemas.microsoft.com/office/drawing/2014/main" id="{05FFEBA8-539B-E52B-9F8D-D27119A7B102}"/>
              </a:ext>
            </a:extLst>
          </p:cNvPr>
          <p:cNvPicPr/>
          <p:nvPr/>
        </p:nvPicPr>
        <p:blipFill>
          <a:blip r:embed="rId4">
            <a:extLst>
              <a:ext uri="{28A0092B-C50C-407E-A947-70E740481C1C}">
                <a14:useLocalDpi xmlns:a14="http://schemas.microsoft.com/office/drawing/2010/main" val="0"/>
              </a:ext>
            </a:extLst>
          </a:blip>
          <a:srcRect t="40812" b="40811"/>
          <a:stretch>
            <a:fillRect/>
          </a:stretch>
        </p:blipFill>
        <p:spPr>
          <a:xfrm>
            <a:off x="0" y="5597718"/>
            <a:ext cx="12192000" cy="1260282"/>
          </a:xfrm>
          <a:prstGeom prst="rect">
            <a:avLst/>
          </a:prstGeom>
        </p:spPr>
      </p:pic>
      <p:pic>
        <p:nvPicPr>
          <p:cNvPr id="32" name="Graphic 31">
            <a:extLst>
              <a:ext uri="{FF2B5EF4-FFF2-40B4-BE49-F238E27FC236}">
                <a16:creationId xmlns:a16="http://schemas.microsoft.com/office/drawing/2014/main" id="{1A1CFFCC-9FF2-038A-D5D4-ADDB69DD3A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587" y="5815532"/>
            <a:ext cx="1014325" cy="824655"/>
          </a:xfrm>
          <a:prstGeom prst="rect">
            <a:avLst/>
          </a:prstGeom>
        </p:spPr>
      </p:pic>
      <p:sp>
        <p:nvSpPr>
          <p:cNvPr id="33" name="Rounded Rectangle 32">
            <a:extLst>
              <a:ext uri="{FF2B5EF4-FFF2-40B4-BE49-F238E27FC236}">
                <a16:creationId xmlns:a16="http://schemas.microsoft.com/office/drawing/2014/main" id="{5B71587A-FC02-03A1-2323-D155145AF759}"/>
              </a:ext>
            </a:extLst>
          </p:cNvPr>
          <p:cNvSpPr/>
          <p:nvPr/>
        </p:nvSpPr>
        <p:spPr>
          <a:xfrm>
            <a:off x="8839200" y="5980789"/>
            <a:ext cx="3064801" cy="498763"/>
          </a:xfrm>
          <a:prstGeom prst="roundRect">
            <a:avLst>
              <a:gd name="adj" fmla="val 50000"/>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Karla" pitchFamily="2" charset="0"/>
                <a:ea typeface="Karla" pitchFamily="2" charset="0"/>
              </a:rPr>
              <a:t>KMCSTARTUPAWARDS.COM</a:t>
            </a:r>
          </a:p>
        </p:txBody>
      </p:sp>
    </p:spTree>
    <p:extLst>
      <p:ext uri="{BB962C8B-B14F-4D97-AF65-F5344CB8AC3E}">
        <p14:creationId xmlns:p14="http://schemas.microsoft.com/office/powerpoint/2010/main" val="251649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56D8CE1-5179-0C4E-BE9E-DA522045C699}"/>
              </a:ext>
            </a:extLst>
          </p:cNvPr>
          <p:cNvSpPr>
            <a:spLocks noGrp="1"/>
          </p:cNvSpPr>
          <p:nvPr/>
        </p:nvSpPr>
        <p:spPr>
          <a:xfrm>
            <a:off x="13713789" y="3414416"/>
            <a:ext cx="11445677" cy="40029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endParaRPr lang="en-US" sz="2000">
              <a:latin typeface="Karla" pitchFamily="2" charset="0"/>
              <a:ea typeface="Karla" pitchFamily="2" charset="0"/>
              <a:cs typeface="Calibri" panose="020F0502020204030204"/>
            </a:endParaRPr>
          </a:p>
        </p:txBody>
      </p:sp>
      <p:graphicFrame>
        <p:nvGraphicFramePr>
          <p:cNvPr id="2" name="Table 1">
            <a:extLst>
              <a:ext uri="{FF2B5EF4-FFF2-40B4-BE49-F238E27FC236}">
                <a16:creationId xmlns:a16="http://schemas.microsoft.com/office/drawing/2014/main" id="{65BE25ED-5014-C2A7-7249-9A2953B696B7}"/>
              </a:ext>
            </a:extLst>
          </p:cNvPr>
          <p:cNvGraphicFramePr>
            <a:graphicFrameLocks noGrp="1"/>
          </p:cNvGraphicFramePr>
          <p:nvPr>
            <p:extLst>
              <p:ext uri="{D42A27DB-BD31-4B8C-83A1-F6EECF244321}">
                <p14:modId xmlns:p14="http://schemas.microsoft.com/office/powerpoint/2010/main" val="1586080282"/>
              </p:ext>
            </p:extLst>
          </p:nvPr>
        </p:nvGraphicFramePr>
        <p:xfrm>
          <a:off x="4760474" y="2406705"/>
          <a:ext cx="3678088" cy="2015518"/>
        </p:xfrm>
        <a:graphic>
          <a:graphicData uri="http://schemas.openxmlformats.org/drawingml/2006/table">
            <a:tbl>
              <a:tblPr/>
              <a:tblGrid>
                <a:gridCol w="3678088">
                  <a:extLst>
                    <a:ext uri="{9D8B030D-6E8A-4147-A177-3AD203B41FA5}">
                      <a16:colId xmlns:a16="http://schemas.microsoft.com/office/drawing/2014/main" val="1113951496"/>
                    </a:ext>
                  </a:extLst>
                </a:gridCol>
              </a:tblGrid>
              <a:tr h="2015518">
                <a:tc>
                  <a:txBody>
                    <a:bodyPr/>
                    <a:lstStyle/>
                    <a:p>
                      <a:pPr marL="285750" lvl="0" indent="-285750" algn="l">
                        <a:lnSpc>
                          <a:spcPct val="150000"/>
                        </a:lnSpc>
                        <a:buFont typeface="Arial" panose="020B0604020202020204" pitchFamily="34" charset="0"/>
                        <a:buChar char="•"/>
                      </a:pPr>
                      <a:r>
                        <a:rPr lang="en-US" sz="1600">
                          <a:solidFill>
                            <a:srgbClr val="202020"/>
                          </a:solidFill>
                          <a:effectLst/>
                          <a:latin typeface="Karla"/>
                        </a:rPr>
                        <a:t>Growth Champion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a:latin typeface="Karla"/>
                        </a:rPr>
                        <a:t>Innovation in Marketing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a:latin typeface="Karla"/>
                        </a:rPr>
                        <a:t>Customer Excellence Award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a:latin typeface="Karla"/>
                        </a:rPr>
                        <a:t>FutureTech Leadership Award</a:t>
                      </a:r>
                    </a:p>
                  </a:txBody>
                  <a:tcPr marL="114300" marR="114300" marT="0" marB="57150">
                    <a:lnL>
                      <a:noFill/>
                    </a:lnL>
                    <a:lnR>
                      <a:noFill/>
                    </a:lnR>
                    <a:lnT>
                      <a:noFill/>
                    </a:lnT>
                    <a:lnB>
                      <a:noFill/>
                    </a:lnB>
                    <a:noFill/>
                  </a:tcPr>
                </a:tc>
                <a:extLst>
                  <a:ext uri="{0D108BD9-81ED-4DB2-BD59-A6C34878D82A}">
                    <a16:rowId xmlns:a16="http://schemas.microsoft.com/office/drawing/2014/main" val="1521279387"/>
                  </a:ext>
                </a:extLst>
              </a:tr>
            </a:tbl>
          </a:graphicData>
        </a:graphic>
      </p:graphicFrame>
      <p:graphicFrame>
        <p:nvGraphicFramePr>
          <p:cNvPr id="3" name="Table 2">
            <a:extLst>
              <a:ext uri="{FF2B5EF4-FFF2-40B4-BE49-F238E27FC236}">
                <a16:creationId xmlns:a16="http://schemas.microsoft.com/office/drawing/2014/main" id="{415D624D-10AD-3BB1-6705-E56CC395E20C}"/>
              </a:ext>
            </a:extLst>
          </p:cNvPr>
          <p:cNvGraphicFramePr>
            <a:graphicFrameLocks noGrp="1"/>
          </p:cNvGraphicFramePr>
          <p:nvPr>
            <p:extLst>
              <p:ext uri="{D42A27DB-BD31-4B8C-83A1-F6EECF244321}">
                <p14:modId xmlns:p14="http://schemas.microsoft.com/office/powerpoint/2010/main" val="1802127625"/>
              </p:ext>
            </p:extLst>
          </p:nvPr>
        </p:nvGraphicFramePr>
        <p:xfrm>
          <a:off x="382800" y="2406705"/>
          <a:ext cx="4015409" cy="2015421"/>
        </p:xfrm>
        <a:graphic>
          <a:graphicData uri="http://schemas.openxmlformats.org/drawingml/2006/table">
            <a:tbl>
              <a:tblPr/>
              <a:tblGrid>
                <a:gridCol w="4015409">
                  <a:extLst>
                    <a:ext uri="{9D8B030D-6E8A-4147-A177-3AD203B41FA5}">
                      <a16:colId xmlns:a16="http://schemas.microsoft.com/office/drawing/2014/main" val="3898969250"/>
                    </a:ext>
                  </a:extLst>
                </a:gridCol>
              </a:tblGrid>
              <a:tr h="2015421">
                <a:tc>
                  <a:txBody>
                    <a:bodyPr/>
                    <a:lstStyle/>
                    <a:p>
                      <a:pPr marL="285750" indent="-285750" algn="l">
                        <a:lnSpc>
                          <a:spcPct val="150000"/>
                        </a:lnSpc>
                        <a:buFont typeface="Arial" panose="020B0604020202020204" pitchFamily="34" charset="0"/>
                        <a:buChar char="•"/>
                      </a:pPr>
                      <a:r>
                        <a:rPr lang="en-US" sz="1600" b="0" i="0" kern="1200">
                          <a:solidFill>
                            <a:schemeClr val="tx1"/>
                          </a:solidFill>
                          <a:effectLst/>
                          <a:latin typeface="Karla"/>
                          <a:ea typeface="+mn-ea"/>
                          <a:cs typeface="+mn-cs"/>
                        </a:rPr>
                        <a:t>Startup of the Year</a:t>
                      </a:r>
                    </a:p>
                    <a:p>
                      <a:pPr marL="285750" lvl="0" indent="-285750" algn="l">
                        <a:lnSpc>
                          <a:spcPct val="150000"/>
                        </a:lnSpc>
                        <a:buFont typeface="Arial" panose="020B0604020202020204" pitchFamily="34" charset="0"/>
                        <a:buChar char="•"/>
                      </a:pPr>
                      <a:r>
                        <a:rPr lang="en-US" sz="1600" b="0" i="0" kern="1200">
                          <a:solidFill>
                            <a:schemeClr val="tx1"/>
                          </a:solidFill>
                          <a:effectLst/>
                          <a:latin typeface="Karla"/>
                          <a:ea typeface="+mn-ea"/>
                          <a:cs typeface="+mn-cs"/>
                        </a:rPr>
                        <a:t>Breakthrough Leader Award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a:solidFill>
                            <a:srgbClr val="202020"/>
                          </a:solidFill>
                          <a:effectLst/>
                          <a:latin typeface="Karla"/>
                        </a:rPr>
                        <a:t>Culture Community Excellence Award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a:solidFill>
                            <a:srgbClr val="202020"/>
                          </a:solidFill>
                          <a:effectLst/>
                          <a:latin typeface="Karla"/>
                        </a:rPr>
                        <a:t>Tech Innovator of the Year</a:t>
                      </a:r>
                    </a:p>
                  </a:txBody>
                  <a:tcPr marL="114300" marR="114300" marT="0" marB="57150">
                    <a:lnL>
                      <a:noFill/>
                    </a:lnL>
                    <a:lnR>
                      <a:noFill/>
                    </a:lnR>
                    <a:lnT>
                      <a:noFill/>
                    </a:lnT>
                    <a:lnB>
                      <a:noFill/>
                    </a:lnB>
                    <a:noFill/>
                  </a:tcPr>
                </a:tc>
                <a:extLst>
                  <a:ext uri="{0D108BD9-81ED-4DB2-BD59-A6C34878D82A}">
                    <a16:rowId xmlns:a16="http://schemas.microsoft.com/office/drawing/2014/main" val="1265102440"/>
                  </a:ext>
                </a:extLst>
              </a:tr>
            </a:tbl>
          </a:graphicData>
        </a:graphic>
      </p:graphicFrame>
      <p:sp>
        <p:nvSpPr>
          <p:cNvPr id="14" name="Title 7">
            <a:extLst>
              <a:ext uri="{FF2B5EF4-FFF2-40B4-BE49-F238E27FC236}">
                <a16:creationId xmlns:a16="http://schemas.microsoft.com/office/drawing/2014/main" id="{EAF85B63-87A8-2873-4037-33CC3AA29C04}"/>
              </a:ext>
            </a:extLst>
          </p:cNvPr>
          <p:cNvSpPr txBox="1">
            <a:spLocks/>
          </p:cNvSpPr>
          <p:nvPr/>
        </p:nvSpPr>
        <p:spPr>
          <a:xfrm>
            <a:off x="382800" y="518063"/>
            <a:ext cx="9144000" cy="84161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PH" sz="4800" b="1">
                <a:solidFill>
                  <a:srgbClr val="001738"/>
                </a:solidFill>
                <a:latin typeface="Karla" pitchFamily="2" charset="0"/>
                <a:ea typeface="Karla" pitchFamily="2" charset="0"/>
              </a:rPr>
              <a:t>Categories</a:t>
            </a:r>
            <a:endParaRPr lang="en-US">
              <a:latin typeface="Karla" pitchFamily="2" charset="0"/>
              <a:ea typeface="Karla" pitchFamily="2" charset="0"/>
            </a:endParaRPr>
          </a:p>
        </p:txBody>
      </p:sp>
      <p:pic>
        <p:nvPicPr>
          <p:cNvPr id="16" name="Graphic 15">
            <a:extLst>
              <a:ext uri="{FF2B5EF4-FFF2-40B4-BE49-F238E27FC236}">
                <a16:creationId xmlns:a16="http://schemas.microsoft.com/office/drawing/2014/main" id="{FA9EEF16-1248-9620-2BB5-BC4C4951A5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587" y="5800948"/>
            <a:ext cx="1014325" cy="824655"/>
          </a:xfrm>
          <a:prstGeom prst="rect">
            <a:avLst/>
          </a:prstGeom>
        </p:spPr>
      </p:pic>
      <p:sp>
        <p:nvSpPr>
          <p:cNvPr id="17" name="Rounded Rectangle 16">
            <a:extLst>
              <a:ext uri="{FF2B5EF4-FFF2-40B4-BE49-F238E27FC236}">
                <a16:creationId xmlns:a16="http://schemas.microsoft.com/office/drawing/2014/main" id="{33CEEE6B-C9DC-ACFA-3A13-C72C49F93886}"/>
              </a:ext>
            </a:extLst>
          </p:cNvPr>
          <p:cNvSpPr/>
          <p:nvPr/>
        </p:nvSpPr>
        <p:spPr>
          <a:xfrm>
            <a:off x="8887326" y="5966205"/>
            <a:ext cx="3064801" cy="498763"/>
          </a:xfrm>
          <a:prstGeom prst="roundRect">
            <a:avLst>
              <a:gd name="adj" fmla="val 50000"/>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Karla" pitchFamily="2" charset="0"/>
                <a:ea typeface="Karla" pitchFamily="2" charset="0"/>
              </a:rPr>
              <a:t>KMCSTARTUPAWARDS.COM</a:t>
            </a:r>
          </a:p>
        </p:txBody>
      </p:sp>
      <p:pic>
        <p:nvPicPr>
          <p:cNvPr id="20" name="Graphic 19">
            <a:extLst>
              <a:ext uri="{FF2B5EF4-FFF2-40B4-BE49-F238E27FC236}">
                <a16:creationId xmlns:a16="http://schemas.microsoft.com/office/drawing/2014/main" id="{0042AEA4-C91E-81CE-8C5D-6422675DD4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587" y="5800948"/>
            <a:ext cx="1014325" cy="824655"/>
          </a:xfrm>
          <a:prstGeom prst="rect">
            <a:avLst/>
          </a:prstGeom>
        </p:spPr>
      </p:pic>
      <p:sp>
        <p:nvSpPr>
          <p:cNvPr id="21" name="Rounded Rectangle 20">
            <a:extLst>
              <a:ext uri="{FF2B5EF4-FFF2-40B4-BE49-F238E27FC236}">
                <a16:creationId xmlns:a16="http://schemas.microsoft.com/office/drawing/2014/main" id="{54352E00-36E1-D120-E062-FFF575215BC1}"/>
              </a:ext>
            </a:extLst>
          </p:cNvPr>
          <p:cNvSpPr/>
          <p:nvPr/>
        </p:nvSpPr>
        <p:spPr>
          <a:xfrm>
            <a:off x="8839200" y="5966205"/>
            <a:ext cx="3064801" cy="498763"/>
          </a:xfrm>
          <a:prstGeom prst="roundRect">
            <a:avLst>
              <a:gd name="adj" fmla="val 50000"/>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Karla" pitchFamily="2" charset="0"/>
                <a:ea typeface="Karla" pitchFamily="2" charset="0"/>
              </a:rPr>
              <a:t>KMCSTARTUPAWARDS.COM</a:t>
            </a:r>
          </a:p>
        </p:txBody>
      </p:sp>
      <p:pic>
        <p:nvPicPr>
          <p:cNvPr id="22" name="Picture 21" descr="A blue and red gradient&#10;&#10;Description automatically generated">
            <a:extLst>
              <a:ext uri="{FF2B5EF4-FFF2-40B4-BE49-F238E27FC236}">
                <a16:creationId xmlns:a16="http://schemas.microsoft.com/office/drawing/2014/main" id="{2FDBF473-C46D-83A7-08B6-218CAFAF4CC9}"/>
              </a:ext>
            </a:extLst>
          </p:cNvPr>
          <p:cNvPicPr/>
          <p:nvPr/>
        </p:nvPicPr>
        <p:blipFill>
          <a:blip r:embed="rId4">
            <a:extLst>
              <a:ext uri="{28A0092B-C50C-407E-A947-70E740481C1C}">
                <a14:useLocalDpi xmlns:a14="http://schemas.microsoft.com/office/drawing/2010/main" val="0"/>
              </a:ext>
            </a:extLst>
          </a:blip>
          <a:srcRect t="40812" b="40811"/>
          <a:stretch>
            <a:fillRect/>
          </a:stretch>
        </p:blipFill>
        <p:spPr>
          <a:xfrm>
            <a:off x="0" y="5597718"/>
            <a:ext cx="12192000" cy="1260282"/>
          </a:xfrm>
          <a:prstGeom prst="rect">
            <a:avLst/>
          </a:prstGeom>
        </p:spPr>
      </p:pic>
      <p:pic>
        <p:nvPicPr>
          <p:cNvPr id="23" name="Graphic 22">
            <a:extLst>
              <a:ext uri="{FF2B5EF4-FFF2-40B4-BE49-F238E27FC236}">
                <a16:creationId xmlns:a16="http://schemas.microsoft.com/office/drawing/2014/main" id="{87828A6C-E908-2EA1-4017-E0E80DCB0C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587" y="5815532"/>
            <a:ext cx="1014325" cy="824655"/>
          </a:xfrm>
          <a:prstGeom prst="rect">
            <a:avLst/>
          </a:prstGeom>
        </p:spPr>
      </p:pic>
      <p:sp>
        <p:nvSpPr>
          <p:cNvPr id="24" name="Rounded Rectangle 23">
            <a:extLst>
              <a:ext uri="{FF2B5EF4-FFF2-40B4-BE49-F238E27FC236}">
                <a16:creationId xmlns:a16="http://schemas.microsoft.com/office/drawing/2014/main" id="{F330B7E7-19F3-7C2B-CBF4-608B44E2A291}"/>
              </a:ext>
            </a:extLst>
          </p:cNvPr>
          <p:cNvSpPr/>
          <p:nvPr/>
        </p:nvSpPr>
        <p:spPr>
          <a:xfrm>
            <a:off x="8839200" y="5980789"/>
            <a:ext cx="3064801" cy="498763"/>
          </a:xfrm>
          <a:prstGeom prst="roundRect">
            <a:avLst>
              <a:gd name="adj" fmla="val 50000"/>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Karla" pitchFamily="2" charset="0"/>
                <a:ea typeface="Karla" pitchFamily="2" charset="0"/>
              </a:rPr>
              <a:t>KMCSTARTUPAWARDS.COM</a:t>
            </a:r>
          </a:p>
        </p:txBody>
      </p:sp>
    </p:spTree>
    <p:extLst>
      <p:ext uri="{BB962C8B-B14F-4D97-AF65-F5344CB8AC3E}">
        <p14:creationId xmlns:p14="http://schemas.microsoft.com/office/powerpoint/2010/main" val="59877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56D8CE1-5179-0C4E-BE9E-DA522045C699}"/>
              </a:ext>
            </a:extLst>
          </p:cNvPr>
          <p:cNvSpPr>
            <a:spLocks noGrp="1"/>
          </p:cNvSpPr>
          <p:nvPr/>
        </p:nvSpPr>
        <p:spPr>
          <a:xfrm>
            <a:off x="373161" y="1427541"/>
            <a:ext cx="11445677" cy="40029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600">
                <a:solidFill>
                  <a:srgbClr val="000000"/>
                </a:solidFill>
                <a:latin typeface="Karla"/>
                <a:cs typeface="+mn-lt"/>
              </a:rPr>
              <a:t>Join us for an evening dedicated to recognizing the startups and visionary entrepreneurs who are transforming industries. Experience the thrill of winner announcements, connect with industry leaders, and explore groundbreaking innovations. This is more than an event—it’s a celebration of brilliance, inspiration, and the future of entrepreneurship.</a:t>
            </a:r>
            <a:endParaRPr lang="en-US" sz="1600"/>
          </a:p>
          <a:p>
            <a:pPr marL="0" indent="0">
              <a:lnSpc>
                <a:spcPct val="100000"/>
              </a:lnSpc>
              <a:buNone/>
            </a:pPr>
            <a:endParaRPr lang="en-US" sz="1600">
              <a:solidFill>
                <a:srgbClr val="000000"/>
              </a:solidFill>
              <a:latin typeface="Karla"/>
              <a:ea typeface="Karla" pitchFamily="2" charset="0"/>
              <a:cs typeface="+mn-lt"/>
            </a:endParaRPr>
          </a:p>
          <a:p>
            <a:pPr>
              <a:lnSpc>
                <a:spcPct val="100000"/>
              </a:lnSpc>
              <a:buNone/>
            </a:pPr>
            <a:r>
              <a:rPr lang="en-US" sz="1600" b="1">
                <a:solidFill>
                  <a:srgbClr val="001738"/>
                </a:solidFill>
                <a:latin typeface="Karla"/>
                <a:ea typeface="Karla" pitchFamily="2" charset="0"/>
                <a:cs typeface="+mn-lt"/>
              </a:rPr>
              <a:t>Our Mission:</a:t>
            </a:r>
            <a:endParaRPr lang="en-US" sz="1600" b="1">
              <a:solidFill>
                <a:srgbClr val="001738"/>
              </a:solidFill>
              <a:latin typeface="Karla"/>
              <a:ea typeface="Karla" pitchFamily="2" charset="0"/>
            </a:endParaRPr>
          </a:p>
          <a:p>
            <a:pPr>
              <a:lnSpc>
                <a:spcPct val="100000"/>
              </a:lnSpc>
            </a:pPr>
            <a:r>
              <a:rPr lang="en-US" sz="1600" b="1">
                <a:latin typeface="Karla"/>
                <a:ea typeface="Karla" pitchFamily="2" charset="0"/>
                <a:cs typeface="+mn-lt"/>
              </a:rPr>
              <a:t>Recognition of Excellence: </a:t>
            </a:r>
            <a:r>
              <a:rPr lang="en-US" sz="1600">
                <a:latin typeface="Karla"/>
                <a:ea typeface="Karla" pitchFamily="2" charset="0"/>
                <a:cs typeface="+mn-lt"/>
              </a:rPr>
              <a:t>We endeavor to spotlight and acknowledge startups that exhibit outstanding innovation and entrepreneurs with a visionary approach, amplifying their impact on industries and society.</a:t>
            </a:r>
          </a:p>
          <a:p>
            <a:pPr>
              <a:lnSpc>
                <a:spcPct val="100000"/>
              </a:lnSpc>
            </a:pPr>
            <a:r>
              <a:rPr lang="en-US" sz="1600" b="1">
                <a:latin typeface="Karla"/>
                <a:ea typeface="Karla" pitchFamily="2" charset="0"/>
                <a:cs typeface="+mn-lt"/>
              </a:rPr>
              <a:t>Encouragement of Innovation: </a:t>
            </a:r>
            <a:r>
              <a:rPr lang="en-US" sz="1600">
                <a:latin typeface="Karla"/>
                <a:ea typeface="Karla" pitchFamily="2" charset="0"/>
                <a:cs typeface="+mn-lt"/>
              </a:rPr>
              <a:t>We serve as a catalyst for innovation by creating a platform that not only celebrates but also inspires the emergence of groundbreaking ideas and solutions.</a:t>
            </a:r>
            <a:endParaRPr lang="en-US" sz="1600">
              <a:latin typeface="Karla"/>
              <a:ea typeface="Karla" pitchFamily="2" charset="0"/>
              <a:cs typeface="Calibri" panose="020F0502020204030204"/>
            </a:endParaRPr>
          </a:p>
          <a:p>
            <a:pPr>
              <a:lnSpc>
                <a:spcPct val="100000"/>
              </a:lnSpc>
            </a:pPr>
            <a:r>
              <a:rPr lang="en-US" sz="1600" b="1">
                <a:latin typeface="Karla"/>
                <a:ea typeface="Karla" pitchFamily="2" charset="0"/>
                <a:cs typeface="+mn-lt"/>
              </a:rPr>
              <a:t>Strengthening Entrepreneurship:</a:t>
            </a:r>
            <a:r>
              <a:rPr lang="en-US" sz="1600">
                <a:latin typeface="Karla"/>
                <a:ea typeface="Karla" pitchFamily="2" charset="0"/>
                <a:cs typeface="+mn-lt"/>
              </a:rPr>
              <a:t> At the core of our mission lies the belief in the transformative potential of entrepreneurship. We aim to bolster and empower the entrepreneurial spirit that drives economic growth and societal advancement.</a:t>
            </a:r>
            <a:endParaRPr lang="en-US" sz="1600">
              <a:latin typeface="Karla"/>
              <a:ea typeface="Karla" pitchFamily="2" charset="0"/>
              <a:cs typeface="Calibri" panose="020F0502020204030204"/>
            </a:endParaRPr>
          </a:p>
        </p:txBody>
      </p:sp>
      <p:sp>
        <p:nvSpPr>
          <p:cNvPr id="11" name="Title 7">
            <a:extLst>
              <a:ext uri="{FF2B5EF4-FFF2-40B4-BE49-F238E27FC236}">
                <a16:creationId xmlns:a16="http://schemas.microsoft.com/office/drawing/2014/main" id="{92CE870A-F67F-45DE-17D0-2117B3A74BF7}"/>
              </a:ext>
            </a:extLst>
          </p:cNvPr>
          <p:cNvSpPr txBox="1">
            <a:spLocks/>
          </p:cNvSpPr>
          <p:nvPr/>
        </p:nvSpPr>
        <p:spPr>
          <a:xfrm>
            <a:off x="382800" y="518063"/>
            <a:ext cx="9144000" cy="84161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PH" sz="4800" b="1">
                <a:solidFill>
                  <a:srgbClr val="001738"/>
                </a:solidFill>
                <a:latin typeface="Karla" pitchFamily="2" charset="0"/>
                <a:ea typeface="Karla" pitchFamily="2" charset="0"/>
              </a:rPr>
              <a:t>The KMC Startup Awards</a:t>
            </a:r>
            <a:endParaRPr lang="en-US">
              <a:latin typeface="Karla" pitchFamily="2" charset="0"/>
              <a:ea typeface="Karla" pitchFamily="2" charset="0"/>
            </a:endParaRPr>
          </a:p>
        </p:txBody>
      </p:sp>
      <p:pic>
        <p:nvPicPr>
          <p:cNvPr id="12" name="Picture 11" descr="A blue and red gradient&#10;&#10;Description automatically generated">
            <a:extLst>
              <a:ext uri="{FF2B5EF4-FFF2-40B4-BE49-F238E27FC236}">
                <a16:creationId xmlns:a16="http://schemas.microsoft.com/office/drawing/2014/main" id="{2DC52125-589D-5DA0-285B-74821B3B8E27}"/>
              </a:ext>
            </a:extLst>
          </p:cNvPr>
          <p:cNvPicPr/>
          <p:nvPr/>
        </p:nvPicPr>
        <p:blipFill>
          <a:blip r:embed="rId2">
            <a:extLst>
              <a:ext uri="{28A0092B-C50C-407E-A947-70E740481C1C}">
                <a14:useLocalDpi xmlns:a14="http://schemas.microsoft.com/office/drawing/2010/main" val="0"/>
              </a:ext>
            </a:extLst>
          </a:blip>
          <a:srcRect t="40812" b="40811"/>
          <a:stretch>
            <a:fillRect/>
          </a:stretch>
        </p:blipFill>
        <p:spPr>
          <a:xfrm>
            <a:off x="0" y="5597718"/>
            <a:ext cx="12192000" cy="1260282"/>
          </a:xfrm>
          <a:prstGeom prst="rect">
            <a:avLst/>
          </a:prstGeom>
        </p:spPr>
      </p:pic>
      <p:pic>
        <p:nvPicPr>
          <p:cNvPr id="13" name="Graphic 12">
            <a:extLst>
              <a:ext uri="{FF2B5EF4-FFF2-40B4-BE49-F238E27FC236}">
                <a16:creationId xmlns:a16="http://schemas.microsoft.com/office/drawing/2014/main" id="{4AEBD103-021D-F7AF-7BD3-5C0EB6C1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587" y="5815532"/>
            <a:ext cx="1014325" cy="824655"/>
          </a:xfrm>
          <a:prstGeom prst="rect">
            <a:avLst/>
          </a:prstGeom>
        </p:spPr>
      </p:pic>
      <p:sp>
        <p:nvSpPr>
          <p:cNvPr id="14" name="Rounded Rectangle 13">
            <a:extLst>
              <a:ext uri="{FF2B5EF4-FFF2-40B4-BE49-F238E27FC236}">
                <a16:creationId xmlns:a16="http://schemas.microsoft.com/office/drawing/2014/main" id="{AAD481E1-CD18-44CC-4DDE-BA9B2AAF0D68}"/>
              </a:ext>
            </a:extLst>
          </p:cNvPr>
          <p:cNvSpPr/>
          <p:nvPr/>
        </p:nvSpPr>
        <p:spPr>
          <a:xfrm>
            <a:off x="8839200" y="5980789"/>
            <a:ext cx="3064801" cy="498763"/>
          </a:xfrm>
          <a:prstGeom prst="roundRect">
            <a:avLst>
              <a:gd name="adj" fmla="val 50000"/>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Karla" pitchFamily="2" charset="0"/>
                <a:ea typeface="Karla" pitchFamily="2" charset="0"/>
              </a:rPr>
              <a:t>KMCSTARTUPAWARDS.COM</a:t>
            </a:r>
          </a:p>
        </p:txBody>
      </p:sp>
    </p:spTree>
    <p:extLst>
      <p:ext uri="{BB962C8B-B14F-4D97-AF65-F5344CB8AC3E}">
        <p14:creationId xmlns:p14="http://schemas.microsoft.com/office/powerpoint/2010/main" val="229056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a:extLst>
              <a:ext uri="{FF2B5EF4-FFF2-40B4-BE49-F238E27FC236}">
                <a16:creationId xmlns:a16="http://schemas.microsoft.com/office/drawing/2014/main" id="{01826C51-6B89-9249-91EE-C7C7EA7DA312}"/>
              </a:ext>
            </a:extLst>
          </p:cNvPr>
          <p:cNvSpPr txBox="1"/>
          <p:nvPr/>
        </p:nvSpPr>
        <p:spPr>
          <a:xfrm>
            <a:off x="347072" y="346364"/>
            <a:ext cx="11497856" cy="501675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001738"/>
                </a:solidFill>
                <a:latin typeface="Karla"/>
                <a:ea typeface="Karla" pitchFamily="2" charset="0"/>
              </a:rPr>
              <a:t>Guidelines</a:t>
            </a:r>
          </a:p>
          <a:p>
            <a:r>
              <a:rPr lang="en-US" sz="1600" dirty="0">
                <a:latin typeface="Karla"/>
                <a:ea typeface="Karla" pitchFamily="2" charset="0"/>
              </a:rPr>
              <a:t>Please refer to the KMC Startup Awards Entry Guidelines and the</a:t>
            </a:r>
            <a:r>
              <a:rPr lang="en-US" sz="1600" b="1" dirty="0">
                <a:solidFill>
                  <a:schemeClr val="accent2"/>
                </a:solidFill>
                <a:latin typeface="Karla"/>
                <a:ea typeface="Karla" pitchFamily="2" charset="0"/>
              </a:rPr>
              <a:t> </a:t>
            </a:r>
            <a:r>
              <a:rPr lang="en-US" sz="1600" b="1" dirty="0">
                <a:solidFill>
                  <a:schemeClr val="accent2"/>
                </a:solidFill>
                <a:latin typeface="Karla"/>
                <a:ea typeface="Karla" pitchFamily="2" charset="0"/>
                <a:hlinkClick r:id="rId2">
                  <a:extLst>
                    <a:ext uri="{A12FA001-AC4F-418D-AE19-62706E023703}">
                      <ahyp:hlinkClr xmlns:ahyp="http://schemas.microsoft.com/office/drawing/2018/hyperlinkcolor" val="tx"/>
                    </a:ext>
                  </a:extLst>
                </a:hlinkClick>
              </a:rPr>
              <a:t>KMC Startup Awards Website</a:t>
            </a:r>
            <a:r>
              <a:rPr lang="en-US" sz="1600" dirty="0">
                <a:latin typeface="Karla"/>
                <a:ea typeface="Karla" pitchFamily="2" charset="0"/>
              </a:rPr>
              <a:t> for specific requirements. Please upload this template in PDF format.</a:t>
            </a:r>
          </a:p>
          <a:p>
            <a:endParaRPr lang="en-US" sz="1600">
              <a:latin typeface="Karla" pitchFamily="2" charset="0"/>
              <a:ea typeface="Karla" pitchFamily="2" charset="0"/>
            </a:endParaRPr>
          </a:p>
          <a:p>
            <a:r>
              <a:rPr lang="en-US" sz="1600" b="1" dirty="0">
                <a:solidFill>
                  <a:srgbClr val="001738"/>
                </a:solidFill>
                <a:latin typeface="Karla"/>
                <a:ea typeface="Karla" pitchFamily="2" charset="0"/>
              </a:rPr>
              <a:t>Images &amp; Supporting Documents</a:t>
            </a:r>
          </a:p>
          <a:p>
            <a:r>
              <a:rPr lang="en-US" sz="1600" dirty="0">
                <a:latin typeface="Karla"/>
                <a:ea typeface="Karla" pitchFamily="2" charset="0"/>
              </a:rPr>
              <a:t>If you have images and other supporting documents, please copy and paste them on to this core submission document and upload them in hi-res on the online submission page. Should your entry be shortlisted, these images and supporting documents (that are non-confidential) may be used for publication. </a:t>
            </a:r>
          </a:p>
          <a:p>
            <a:endParaRPr lang="en-US" sz="1600" b="1">
              <a:latin typeface="Karla" pitchFamily="2" charset="0"/>
              <a:ea typeface="Karla" pitchFamily="2" charset="0"/>
            </a:endParaRPr>
          </a:p>
          <a:p>
            <a:r>
              <a:rPr lang="en-US" sz="1600" b="1" dirty="0">
                <a:solidFill>
                  <a:srgbClr val="001738"/>
                </a:solidFill>
                <a:latin typeface="Karla"/>
                <a:ea typeface="Karla" pitchFamily="2" charset="0"/>
              </a:rPr>
              <a:t>Video URLs</a:t>
            </a:r>
          </a:p>
          <a:p>
            <a:r>
              <a:rPr lang="en-US" sz="1600" dirty="0">
                <a:latin typeface="Karla"/>
                <a:ea typeface="Karla" pitchFamily="2" charset="0"/>
              </a:rPr>
              <a:t>Video files may be uploaded directly along with your Core Submission Document, or you may host the videos and provide the link in your Core Submission Document. If you password-protect it, do include the access password in your document.</a:t>
            </a:r>
          </a:p>
          <a:p>
            <a:r>
              <a:rPr lang="en-US" sz="1600" dirty="0">
                <a:latin typeface="Karla"/>
                <a:ea typeface="Karla" pitchFamily="2" charset="0"/>
              </a:rPr>
              <a:t>Please copy and paste URLs to your video (if any) in the Core Submission Document.</a:t>
            </a:r>
          </a:p>
          <a:p>
            <a:endParaRPr lang="en-US" sz="1600">
              <a:solidFill>
                <a:srgbClr val="001738"/>
              </a:solidFill>
              <a:latin typeface="Karla" pitchFamily="2" charset="0"/>
              <a:ea typeface="Karla" pitchFamily="2" charset="0"/>
            </a:endParaRPr>
          </a:p>
          <a:p>
            <a:r>
              <a:rPr lang="en-US" sz="1600" b="1" dirty="0">
                <a:solidFill>
                  <a:srgbClr val="001738"/>
                </a:solidFill>
                <a:latin typeface="Karla"/>
                <a:ea typeface="Karla" pitchFamily="2" charset="0"/>
              </a:rPr>
              <a:t>Attention</a:t>
            </a:r>
          </a:p>
          <a:p>
            <a:r>
              <a:rPr lang="en-US" sz="1600" dirty="0">
                <a:latin typeface="Karla"/>
                <a:ea typeface="Karla" pitchFamily="2" charset="0"/>
              </a:rPr>
              <a:t>Any confidential information or content intended for judging purposes only must be cleared indicated in </a:t>
            </a:r>
            <a:r>
              <a:rPr lang="en-US" sz="1600" b="1" dirty="0">
                <a:solidFill>
                  <a:srgbClr val="FF0000"/>
                </a:solidFill>
                <a:latin typeface="Karla"/>
                <a:ea typeface="Karla" pitchFamily="2" charset="0"/>
              </a:rPr>
              <a:t>red text </a:t>
            </a:r>
            <a:r>
              <a:rPr lang="en-US" sz="1600" dirty="0">
                <a:latin typeface="Karla"/>
                <a:ea typeface="Karla" pitchFamily="2" charset="0"/>
              </a:rPr>
              <a:t>or </a:t>
            </a:r>
            <a:r>
              <a:rPr lang="en-US" sz="1600" dirty="0">
                <a:solidFill>
                  <a:schemeClr val="bg1"/>
                </a:solidFill>
                <a:highlight>
                  <a:srgbClr val="FF0000"/>
                </a:highlight>
                <a:latin typeface="Karla"/>
                <a:ea typeface="Karla" pitchFamily="2" charset="0"/>
              </a:rPr>
              <a:t>highlighted in red</a:t>
            </a:r>
            <a:r>
              <a:rPr lang="en-US" sz="1600" dirty="0">
                <a:latin typeface="Karla"/>
                <a:ea typeface="Karla" pitchFamily="2" charset="0"/>
              </a:rPr>
              <a:t>. Any indicated text will not be used for publication and will not be disseminated beyond the judging panel in any way.</a:t>
            </a:r>
          </a:p>
          <a:p>
            <a:endParaRPr lang="en-US" sz="1600">
              <a:latin typeface="Karla"/>
              <a:ea typeface="Karla" pitchFamily="2" charset="0"/>
            </a:endParaRPr>
          </a:p>
          <a:p>
            <a:r>
              <a:rPr lang="en-US" sz="1600" dirty="0">
                <a:latin typeface="Karla"/>
                <a:ea typeface="Karla" pitchFamily="2" charset="0"/>
              </a:rPr>
              <a:t>Once you are ready to submit, please save this file as a .pdf version before uploading it at </a:t>
            </a:r>
            <a:r>
              <a:rPr lang="en-US" sz="1600" b="1" dirty="0">
                <a:solidFill>
                  <a:srgbClr val="FF7200"/>
                </a:solidFill>
                <a:latin typeface="Karla"/>
                <a:ea typeface="+mn-lt"/>
                <a:cs typeface="+mn-lt"/>
                <a:hlinkClick r:id="rId2">
                  <a:extLst>
                    <a:ext uri="{A12FA001-AC4F-418D-AE19-62706E023703}">
                      <ahyp:hlinkClr xmlns:ahyp="http://schemas.microsoft.com/office/drawing/2018/hyperlinkcolor" val="tx"/>
                    </a:ext>
                  </a:extLst>
                </a:hlinkClick>
              </a:rPr>
              <a:t>kmcstartupawards.com</a:t>
            </a:r>
            <a:endParaRPr lang="en-US" sz="1600" b="1" dirty="0">
              <a:solidFill>
                <a:srgbClr val="FF7200"/>
              </a:solidFill>
              <a:latin typeface="Karla"/>
              <a:ea typeface="Karla" pitchFamily="2" charset="0"/>
              <a:hlinkClick r:id="rId2">
                <a:extLst>
                  <a:ext uri="{A12FA001-AC4F-418D-AE19-62706E023703}">
                    <ahyp:hlinkClr xmlns:ahyp="http://schemas.microsoft.com/office/drawing/2018/hyperlinkcolor" val="tx"/>
                  </a:ext>
                </a:extLst>
              </a:hlinkClick>
            </a:endParaRPr>
          </a:p>
        </p:txBody>
      </p:sp>
      <p:pic>
        <p:nvPicPr>
          <p:cNvPr id="2" name="Picture 1" descr="A blue and red gradient&#10;&#10;Description automatically generated">
            <a:extLst>
              <a:ext uri="{FF2B5EF4-FFF2-40B4-BE49-F238E27FC236}">
                <a16:creationId xmlns:a16="http://schemas.microsoft.com/office/drawing/2014/main" id="{D718D9E7-1A36-3703-DD6C-716FCF436FDD}"/>
              </a:ext>
            </a:extLst>
          </p:cNvPr>
          <p:cNvPicPr/>
          <p:nvPr/>
        </p:nvPicPr>
        <p:blipFill>
          <a:blip r:embed="rId3">
            <a:extLst>
              <a:ext uri="{28A0092B-C50C-407E-A947-70E740481C1C}">
                <a14:useLocalDpi xmlns:a14="http://schemas.microsoft.com/office/drawing/2010/main" val="0"/>
              </a:ext>
            </a:extLst>
          </a:blip>
          <a:srcRect t="40812" b="40811"/>
          <a:stretch>
            <a:fillRect/>
          </a:stretch>
        </p:blipFill>
        <p:spPr>
          <a:xfrm>
            <a:off x="0" y="5597718"/>
            <a:ext cx="12192000" cy="1260282"/>
          </a:xfrm>
          <a:prstGeom prst="rect">
            <a:avLst/>
          </a:prstGeom>
        </p:spPr>
      </p:pic>
      <p:pic>
        <p:nvPicPr>
          <p:cNvPr id="7" name="Graphic 6">
            <a:extLst>
              <a:ext uri="{FF2B5EF4-FFF2-40B4-BE49-F238E27FC236}">
                <a16:creationId xmlns:a16="http://schemas.microsoft.com/office/drawing/2014/main" id="{4731D8F2-32B0-1CC2-1141-1AC22C7A84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2587" y="5815532"/>
            <a:ext cx="1014325" cy="824655"/>
          </a:xfrm>
          <a:prstGeom prst="rect">
            <a:avLst/>
          </a:prstGeom>
        </p:spPr>
      </p:pic>
      <p:sp>
        <p:nvSpPr>
          <p:cNvPr id="8" name="Rounded Rectangle 7">
            <a:extLst>
              <a:ext uri="{FF2B5EF4-FFF2-40B4-BE49-F238E27FC236}">
                <a16:creationId xmlns:a16="http://schemas.microsoft.com/office/drawing/2014/main" id="{811AAFF5-0D0E-664E-C4B8-D4C0C950BCE9}"/>
              </a:ext>
            </a:extLst>
          </p:cNvPr>
          <p:cNvSpPr/>
          <p:nvPr/>
        </p:nvSpPr>
        <p:spPr>
          <a:xfrm>
            <a:off x="8839200" y="5980789"/>
            <a:ext cx="3064801" cy="498763"/>
          </a:xfrm>
          <a:prstGeom prst="roundRect">
            <a:avLst>
              <a:gd name="adj" fmla="val 50000"/>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Karla" pitchFamily="2" charset="0"/>
                <a:ea typeface="Karla" pitchFamily="2" charset="0"/>
              </a:rPr>
              <a:t>KMCSTARTUPAWARDS.COM</a:t>
            </a:r>
          </a:p>
        </p:txBody>
      </p:sp>
    </p:spTree>
    <p:extLst>
      <p:ext uri="{BB962C8B-B14F-4D97-AF65-F5344CB8AC3E}">
        <p14:creationId xmlns:p14="http://schemas.microsoft.com/office/powerpoint/2010/main" val="250139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FBD78C-6859-BEBB-5C2D-DCBEFB37C862}"/>
              </a:ext>
            </a:extLst>
          </p:cNvPr>
          <p:cNvSpPr>
            <a:spLocks noGrp="1"/>
          </p:cNvSpPr>
          <p:nvPr/>
        </p:nvSpPr>
        <p:spPr>
          <a:xfrm>
            <a:off x="382800" y="1389990"/>
            <a:ext cx="4944574" cy="3289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1">
                <a:solidFill>
                  <a:srgbClr val="001738"/>
                </a:solidFill>
                <a:latin typeface="Karla" pitchFamily="2" charset="0"/>
                <a:ea typeface="Karla" pitchFamily="2" charset="0"/>
                <a:cs typeface="Calibri" panose="020F0502020204030204"/>
              </a:rPr>
              <a:t>1. What is the KMC Startup Awards event?</a:t>
            </a:r>
          </a:p>
          <a:p>
            <a:pPr marL="0" indent="0">
              <a:lnSpc>
                <a:spcPct val="100000"/>
              </a:lnSpc>
              <a:buNone/>
            </a:pPr>
            <a:endParaRPr lang="en-US" sz="1400" b="1">
              <a:solidFill>
                <a:srgbClr val="001738"/>
              </a:solidFill>
              <a:latin typeface="Karla" pitchFamily="2" charset="0"/>
              <a:ea typeface="Karla" pitchFamily="2" charset="0"/>
              <a:cs typeface="Calibri" panose="020F0502020204030204"/>
            </a:endParaRPr>
          </a:p>
        </p:txBody>
      </p:sp>
      <p:sp>
        <p:nvSpPr>
          <p:cNvPr id="5" name="Content Placeholder 2">
            <a:extLst>
              <a:ext uri="{FF2B5EF4-FFF2-40B4-BE49-F238E27FC236}">
                <a16:creationId xmlns:a16="http://schemas.microsoft.com/office/drawing/2014/main" id="{8EE87470-297C-1F6F-FE14-C8ABD9EA1103}"/>
              </a:ext>
            </a:extLst>
          </p:cNvPr>
          <p:cNvSpPr>
            <a:spLocks noGrp="1"/>
          </p:cNvSpPr>
          <p:nvPr/>
        </p:nvSpPr>
        <p:spPr>
          <a:xfrm>
            <a:off x="589534" y="1718969"/>
            <a:ext cx="5310334" cy="9550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a:ea typeface="Karla" pitchFamily="2" charset="0"/>
              </a:rPr>
              <a:t>The KMC Startup Awards is an annual event that celebrates and recognizes outstanding startups and visionary entrepreneurs in the Philippines. It showcases the innovation, excellence, and contributions of startups to various industries.</a:t>
            </a:r>
            <a:endParaRPr lang="en-US" sz="1400" b="1">
              <a:solidFill>
                <a:srgbClr val="85345A"/>
              </a:solidFill>
              <a:latin typeface="Karla"/>
              <a:ea typeface="Karla" pitchFamily="2" charset="0"/>
              <a:cs typeface="Calibri" panose="020F0502020204030204"/>
            </a:endParaRPr>
          </a:p>
        </p:txBody>
      </p:sp>
      <p:sp>
        <p:nvSpPr>
          <p:cNvPr id="7" name="Content Placeholder 2">
            <a:extLst>
              <a:ext uri="{FF2B5EF4-FFF2-40B4-BE49-F238E27FC236}">
                <a16:creationId xmlns:a16="http://schemas.microsoft.com/office/drawing/2014/main" id="{E8553B5E-147E-19A5-6136-85E96AC239DA}"/>
              </a:ext>
            </a:extLst>
          </p:cNvPr>
          <p:cNvSpPr>
            <a:spLocks noGrp="1"/>
          </p:cNvSpPr>
          <p:nvPr/>
        </p:nvSpPr>
        <p:spPr>
          <a:xfrm>
            <a:off x="382800" y="2931616"/>
            <a:ext cx="5310334" cy="19594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1">
                <a:solidFill>
                  <a:srgbClr val="001738"/>
                </a:solidFill>
                <a:latin typeface="Karla" pitchFamily="2" charset="0"/>
                <a:ea typeface="Karla" pitchFamily="2" charset="0"/>
                <a:cs typeface="Calibri" panose="020F0502020204030204"/>
              </a:rPr>
              <a:t>2. Who can participate in the KMC Startup Awards?</a:t>
            </a:r>
            <a:endParaRPr lang="en-US" sz="1400" b="1">
              <a:solidFill>
                <a:srgbClr val="001738"/>
              </a:solidFill>
              <a:latin typeface="Karla" pitchFamily="2" charset="0"/>
              <a:ea typeface="Karla" pitchFamily="2" charset="0"/>
              <a:cs typeface="Calibri" panose="020F0502020204030204"/>
            </a:endParaRPr>
          </a:p>
        </p:txBody>
      </p:sp>
      <p:sp>
        <p:nvSpPr>
          <p:cNvPr id="8" name="Content Placeholder 2">
            <a:extLst>
              <a:ext uri="{FF2B5EF4-FFF2-40B4-BE49-F238E27FC236}">
                <a16:creationId xmlns:a16="http://schemas.microsoft.com/office/drawing/2014/main" id="{3610F0AA-F52D-7A59-9F63-FFEA78C15907}"/>
              </a:ext>
            </a:extLst>
          </p:cNvPr>
          <p:cNvSpPr>
            <a:spLocks noGrp="1"/>
          </p:cNvSpPr>
          <p:nvPr/>
        </p:nvSpPr>
        <p:spPr>
          <a:xfrm>
            <a:off x="589534" y="3260594"/>
            <a:ext cx="5310334" cy="8219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The KMC Startup Awards is open to startups based in the Philippines. Startups should have been in operation for a minimum of one year as of the submission deadline.</a:t>
            </a:r>
            <a:endParaRPr lang="en-US" sz="1400" b="1">
              <a:solidFill>
                <a:srgbClr val="85345A"/>
              </a:solidFill>
              <a:latin typeface="Karla" pitchFamily="2" charset="0"/>
              <a:ea typeface="Karla" pitchFamily="2" charset="0"/>
              <a:cs typeface="Calibri" panose="020F0502020204030204"/>
            </a:endParaRPr>
          </a:p>
        </p:txBody>
      </p:sp>
      <p:sp>
        <p:nvSpPr>
          <p:cNvPr id="10" name="Content Placeholder 2">
            <a:extLst>
              <a:ext uri="{FF2B5EF4-FFF2-40B4-BE49-F238E27FC236}">
                <a16:creationId xmlns:a16="http://schemas.microsoft.com/office/drawing/2014/main" id="{C08FB9E3-7B2D-4A6E-EC09-198D3BDB5048}"/>
              </a:ext>
            </a:extLst>
          </p:cNvPr>
          <p:cNvSpPr>
            <a:spLocks noGrp="1"/>
          </p:cNvSpPr>
          <p:nvPr/>
        </p:nvSpPr>
        <p:spPr>
          <a:xfrm>
            <a:off x="382799" y="4259410"/>
            <a:ext cx="6599891" cy="27129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1">
                <a:solidFill>
                  <a:srgbClr val="001738"/>
                </a:solidFill>
                <a:latin typeface="Karla" pitchFamily="2" charset="0"/>
                <a:ea typeface="Karla" pitchFamily="2" charset="0"/>
                <a:cs typeface="Calibri" panose="020F0502020204030204"/>
              </a:rPr>
              <a:t>3. How can I submit my startup for consideration in the awards?</a:t>
            </a:r>
            <a:endParaRPr lang="en-US" sz="1400" b="1">
              <a:solidFill>
                <a:srgbClr val="001738"/>
              </a:solidFill>
              <a:latin typeface="Karla" pitchFamily="2" charset="0"/>
              <a:ea typeface="Karla" pitchFamily="2" charset="0"/>
              <a:cs typeface="Calibri" panose="020F0502020204030204"/>
            </a:endParaRPr>
          </a:p>
        </p:txBody>
      </p:sp>
      <p:sp>
        <p:nvSpPr>
          <p:cNvPr id="11" name="Content Placeholder 2">
            <a:extLst>
              <a:ext uri="{FF2B5EF4-FFF2-40B4-BE49-F238E27FC236}">
                <a16:creationId xmlns:a16="http://schemas.microsoft.com/office/drawing/2014/main" id="{884DAD5A-1E8D-4914-1C43-D6C9D0622D37}"/>
              </a:ext>
            </a:extLst>
          </p:cNvPr>
          <p:cNvSpPr>
            <a:spLocks noGrp="1"/>
          </p:cNvSpPr>
          <p:nvPr/>
        </p:nvSpPr>
        <p:spPr>
          <a:xfrm>
            <a:off x="589534" y="4588389"/>
            <a:ext cx="5310334" cy="9790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To submit your startup for consideration, please visit the official KMC Startup Awards submission portal and follow the guidelines for your chosen award category.</a:t>
            </a:r>
            <a:endParaRPr lang="en-US" sz="1400" b="1">
              <a:solidFill>
                <a:srgbClr val="85345A"/>
              </a:solidFill>
              <a:latin typeface="Karla" pitchFamily="2" charset="0"/>
              <a:ea typeface="Karla" pitchFamily="2" charset="0"/>
              <a:cs typeface="Calibri" panose="020F0502020204030204"/>
            </a:endParaRPr>
          </a:p>
        </p:txBody>
      </p:sp>
      <p:sp>
        <p:nvSpPr>
          <p:cNvPr id="12" name="Content Placeholder 2">
            <a:extLst>
              <a:ext uri="{FF2B5EF4-FFF2-40B4-BE49-F238E27FC236}">
                <a16:creationId xmlns:a16="http://schemas.microsoft.com/office/drawing/2014/main" id="{550A939D-85A1-56C9-4AD8-874E9E5878EE}"/>
              </a:ext>
            </a:extLst>
          </p:cNvPr>
          <p:cNvSpPr>
            <a:spLocks noGrp="1"/>
          </p:cNvSpPr>
          <p:nvPr/>
        </p:nvSpPr>
        <p:spPr>
          <a:xfrm>
            <a:off x="6106601" y="1389990"/>
            <a:ext cx="5310333" cy="27129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1">
                <a:solidFill>
                  <a:srgbClr val="001738"/>
                </a:solidFill>
                <a:latin typeface="Karla" pitchFamily="2" charset="0"/>
                <a:ea typeface="Karla" pitchFamily="2" charset="0"/>
                <a:cs typeface="Calibri" panose="020F0502020204030204"/>
              </a:rPr>
              <a:t>4. Are there entry fees for the KMC Startup Awards</a:t>
            </a:r>
            <a:r>
              <a:rPr lang="en-US" sz="1400" b="1">
                <a:solidFill>
                  <a:srgbClr val="001738"/>
                </a:solidFill>
                <a:latin typeface="Karla" pitchFamily="2" charset="0"/>
                <a:ea typeface="Karla" pitchFamily="2" charset="0"/>
                <a:cs typeface="Calibri" panose="020F0502020204030204"/>
              </a:rPr>
              <a:t>?</a:t>
            </a:r>
          </a:p>
          <a:p>
            <a:pPr marL="0" indent="0">
              <a:lnSpc>
                <a:spcPct val="100000"/>
              </a:lnSpc>
              <a:buNone/>
            </a:pPr>
            <a:endParaRPr lang="en-US" sz="1400" b="1">
              <a:solidFill>
                <a:srgbClr val="001738"/>
              </a:solidFill>
              <a:latin typeface="Karla" pitchFamily="2" charset="0"/>
              <a:ea typeface="Karla" pitchFamily="2" charset="0"/>
              <a:cs typeface="Calibri" panose="020F0502020204030204"/>
            </a:endParaRPr>
          </a:p>
        </p:txBody>
      </p:sp>
      <p:sp>
        <p:nvSpPr>
          <p:cNvPr id="13" name="Content Placeholder 2">
            <a:extLst>
              <a:ext uri="{FF2B5EF4-FFF2-40B4-BE49-F238E27FC236}">
                <a16:creationId xmlns:a16="http://schemas.microsoft.com/office/drawing/2014/main" id="{BB9EE049-B334-DDF6-5AEA-3D087CD03A43}"/>
              </a:ext>
            </a:extLst>
          </p:cNvPr>
          <p:cNvSpPr>
            <a:spLocks noGrp="1"/>
          </p:cNvSpPr>
          <p:nvPr/>
        </p:nvSpPr>
        <p:spPr>
          <a:xfrm>
            <a:off x="6313336" y="1707246"/>
            <a:ext cx="5310334" cy="66689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a:latin typeface="Karla" pitchFamily="2" charset="0"/>
                <a:ea typeface="Karla" pitchFamily="2" charset="0"/>
              </a:rPr>
              <a:t>No, there is no entry fee. Your participation includes access to the event as well as complimentary food and cocktails.</a:t>
            </a:r>
            <a:endParaRPr lang="en-US" sz="1400" b="1">
              <a:solidFill>
                <a:srgbClr val="85345A"/>
              </a:solidFill>
              <a:latin typeface="Karla" pitchFamily="2" charset="0"/>
              <a:ea typeface="Karla" pitchFamily="2" charset="0"/>
              <a:cs typeface="Calibri" panose="020F0502020204030204"/>
            </a:endParaRPr>
          </a:p>
        </p:txBody>
      </p:sp>
      <p:sp>
        <p:nvSpPr>
          <p:cNvPr id="14" name="Content Placeholder 2">
            <a:extLst>
              <a:ext uri="{FF2B5EF4-FFF2-40B4-BE49-F238E27FC236}">
                <a16:creationId xmlns:a16="http://schemas.microsoft.com/office/drawing/2014/main" id="{D6B45950-333B-2620-C3FB-CC0B82D0F6BA}"/>
              </a:ext>
            </a:extLst>
          </p:cNvPr>
          <p:cNvSpPr>
            <a:spLocks noGrp="1"/>
          </p:cNvSpPr>
          <p:nvPr/>
        </p:nvSpPr>
        <p:spPr>
          <a:xfrm>
            <a:off x="6106602" y="2443552"/>
            <a:ext cx="6085398" cy="3736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1">
                <a:solidFill>
                  <a:srgbClr val="001738"/>
                </a:solidFill>
                <a:latin typeface="Karla" pitchFamily="2" charset="0"/>
                <a:ea typeface="Karla" pitchFamily="2" charset="0"/>
                <a:cs typeface="Calibri" panose="020F0502020204030204"/>
              </a:rPr>
              <a:t>5. What are the award categories available for nomination?​</a:t>
            </a:r>
            <a:endParaRPr lang="en-US" sz="1400" b="1">
              <a:solidFill>
                <a:srgbClr val="001738"/>
              </a:solidFill>
              <a:latin typeface="Karla" pitchFamily="2" charset="0"/>
              <a:ea typeface="Karla" pitchFamily="2" charset="0"/>
              <a:cs typeface="Calibri" panose="020F0502020204030204"/>
            </a:endParaRPr>
          </a:p>
        </p:txBody>
      </p:sp>
      <p:sp>
        <p:nvSpPr>
          <p:cNvPr id="15" name="Content Placeholder 2">
            <a:extLst>
              <a:ext uri="{FF2B5EF4-FFF2-40B4-BE49-F238E27FC236}">
                <a16:creationId xmlns:a16="http://schemas.microsoft.com/office/drawing/2014/main" id="{D6023614-72DA-0C44-B59D-0B07A663EC32}"/>
              </a:ext>
            </a:extLst>
          </p:cNvPr>
          <p:cNvSpPr>
            <a:spLocks noGrp="1"/>
          </p:cNvSpPr>
          <p:nvPr/>
        </p:nvSpPr>
        <p:spPr>
          <a:xfrm>
            <a:off x="6313336" y="2804105"/>
            <a:ext cx="5249376" cy="11449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a:ea typeface="Karla" pitchFamily="2" charset="0"/>
              </a:rPr>
              <a:t>The award categories vary from year to year and may include categories such as Startup of the Year, </a:t>
            </a:r>
            <a:r>
              <a:rPr lang="en-PH" sz="1400">
                <a:solidFill>
                  <a:srgbClr val="000000"/>
                </a:solidFill>
                <a:latin typeface="Karla"/>
                <a:ea typeface="Karla" pitchFamily="2" charset="0"/>
              </a:rPr>
              <a:t>Breakthrough Leader</a:t>
            </a:r>
            <a:r>
              <a:rPr lang="en-PH" sz="1400" b="0" i="0" u="none" strike="noStrike">
                <a:solidFill>
                  <a:srgbClr val="000000"/>
                </a:solidFill>
                <a:effectLst/>
                <a:latin typeface="Karla"/>
                <a:ea typeface="Karla" pitchFamily="2" charset="0"/>
              </a:rPr>
              <a:t> </a:t>
            </a:r>
            <a:r>
              <a:rPr lang="en-PH" sz="1400">
                <a:solidFill>
                  <a:srgbClr val="000000"/>
                </a:solidFill>
                <a:latin typeface="Karla"/>
                <a:ea typeface="Karla" pitchFamily="2" charset="0"/>
              </a:rPr>
              <a:t>Award</a:t>
            </a:r>
            <a:r>
              <a:rPr lang="en-PH" sz="1400" b="0" i="0" u="none" strike="noStrike">
                <a:solidFill>
                  <a:srgbClr val="000000"/>
                </a:solidFill>
                <a:effectLst/>
                <a:latin typeface="Karla"/>
                <a:ea typeface="Karla" pitchFamily="2" charset="0"/>
              </a:rPr>
              <a:t>, Tech Innovator </a:t>
            </a:r>
            <a:r>
              <a:rPr lang="en-PH" sz="1400">
                <a:solidFill>
                  <a:srgbClr val="000000"/>
                </a:solidFill>
                <a:latin typeface="Karla"/>
                <a:ea typeface="Karla" pitchFamily="2" charset="0"/>
              </a:rPr>
              <a:t>of the Year</a:t>
            </a:r>
            <a:r>
              <a:rPr lang="en-PH" sz="1400" b="0" i="0" u="none" strike="noStrike">
                <a:solidFill>
                  <a:srgbClr val="000000"/>
                </a:solidFill>
                <a:effectLst/>
                <a:latin typeface="Karla"/>
                <a:ea typeface="Karla" pitchFamily="2" charset="0"/>
              </a:rPr>
              <a:t>, and more. Please refer to the official KMC Startup Awards website for the most up-to-date list of categories.</a:t>
            </a:r>
            <a:endParaRPr lang="en-US" sz="1400" b="1">
              <a:solidFill>
                <a:srgbClr val="85345A"/>
              </a:solidFill>
              <a:latin typeface="Karla"/>
              <a:ea typeface="Karla" pitchFamily="2" charset="0"/>
              <a:cs typeface="Calibri" panose="020F0502020204030204"/>
            </a:endParaRPr>
          </a:p>
        </p:txBody>
      </p:sp>
      <p:sp>
        <p:nvSpPr>
          <p:cNvPr id="20" name="Title 7">
            <a:extLst>
              <a:ext uri="{FF2B5EF4-FFF2-40B4-BE49-F238E27FC236}">
                <a16:creationId xmlns:a16="http://schemas.microsoft.com/office/drawing/2014/main" id="{B39E7B6A-C0A9-CE52-040F-5B767CF56EFC}"/>
              </a:ext>
            </a:extLst>
          </p:cNvPr>
          <p:cNvSpPr txBox="1">
            <a:spLocks/>
          </p:cNvSpPr>
          <p:nvPr/>
        </p:nvSpPr>
        <p:spPr>
          <a:xfrm>
            <a:off x="382800" y="518063"/>
            <a:ext cx="9144000" cy="84161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PH" sz="4800" b="1">
                <a:solidFill>
                  <a:srgbClr val="001738"/>
                </a:solidFill>
                <a:latin typeface="Karla" pitchFamily="2" charset="0"/>
                <a:ea typeface="Karla" pitchFamily="2" charset="0"/>
              </a:rPr>
              <a:t>Frequently Asked Questions</a:t>
            </a:r>
            <a:endParaRPr lang="en-US">
              <a:latin typeface="Karla" pitchFamily="2" charset="0"/>
              <a:ea typeface="Karla" pitchFamily="2" charset="0"/>
            </a:endParaRPr>
          </a:p>
        </p:txBody>
      </p:sp>
      <p:pic>
        <p:nvPicPr>
          <p:cNvPr id="2" name="Picture 1" descr="A blue and red gradient&#10;&#10;Description automatically generated">
            <a:extLst>
              <a:ext uri="{FF2B5EF4-FFF2-40B4-BE49-F238E27FC236}">
                <a16:creationId xmlns:a16="http://schemas.microsoft.com/office/drawing/2014/main" id="{93882931-7F95-9B1D-2625-D75C92D35B54}"/>
              </a:ext>
            </a:extLst>
          </p:cNvPr>
          <p:cNvPicPr/>
          <p:nvPr/>
        </p:nvPicPr>
        <p:blipFill>
          <a:blip r:embed="rId2">
            <a:extLst>
              <a:ext uri="{28A0092B-C50C-407E-A947-70E740481C1C}">
                <a14:useLocalDpi xmlns:a14="http://schemas.microsoft.com/office/drawing/2010/main" val="0"/>
              </a:ext>
            </a:extLst>
          </a:blip>
          <a:srcRect t="40812" b="40811"/>
          <a:stretch>
            <a:fillRect/>
          </a:stretch>
        </p:blipFill>
        <p:spPr>
          <a:xfrm>
            <a:off x="0" y="5597718"/>
            <a:ext cx="12192000" cy="1260282"/>
          </a:xfrm>
          <a:prstGeom prst="rect">
            <a:avLst/>
          </a:prstGeom>
        </p:spPr>
      </p:pic>
      <p:pic>
        <p:nvPicPr>
          <p:cNvPr id="4" name="Graphic 3">
            <a:extLst>
              <a:ext uri="{FF2B5EF4-FFF2-40B4-BE49-F238E27FC236}">
                <a16:creationId xmlns:a16="http://schemas.microsoft.com/office/drawing/2014/main" id="{10323A24-7F15-AC8C-BC33-4C3223458A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587" y="5815532"/>
            <a:ext cx="1014325" cy="824655"/>
          </a:xfrm>
          <a:prstGeom prst="rect">
            <a:avLst/>
          </a:prstGeom>
        </p:spPr>
      </p:pic>
      <p:sp>
        <p:nvSpPr>
          <p:cNvPr id="18" name="Rounded Rectangle 17">
            <a:extLst>
              <a:ext uri="{FF2B5EF4-FFF2-40B4-BE49-F238E27FC236}">
                <a16:creationId xmlns:a16="http://schemas.microsoft.com/office/drawing/2014/main" id="{14A76A7D-0D05-962B-3485-C95DA121E6EB}"/>
              </a:ext>
            </a:extLst>
          </p:cNvPr>
          <p:cNvSpPr/>
          <p:nvPr/>
        </p:nvSpPr>
        <p:spPr>
          <a:xfrm>
            <a:off x="8839200" y="5980789"/>
            <a:ext cx="3064801" cy="498763"/>
          </a:xfrm>
          <a:prstGeom prst="roundRect">
            <a:avLst>
              <a:gd name="adj" fmla="val 50000"/>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Karla" pitchFamily="2" charset="0"/>
                <a:ea typeface="Karla" pitchFamily="2" charset="0"/>
              </a:rPr>
              <a:t>KMCSTARTUPAWARDS.COM</a:t>
            </a:r>
          </a:p>
        </p:txBody>
      </p:sp>
    </p:spTree>
    <p:extLst>
      <p:ext uri="{BB962C8B-B14F-4D97-AF65-F5344CB8AC3E}">
        <p14:creationId xmlns:p14="http://schemas.microsoft.com/office/powerpoint/2010/main" val="367579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FBD78C-6859-BEBB-5C2D-DCBEFB37C862}"/>
              </a:ext>
            </a:extLst>
          </p:cNvPr>
          <p:cNvSpPr>
            <a:spLocks noGrp="1"/>
          </p:cNvSpPr>
          <p:nvPr/>
        </p:nvSpPr>
        <p:spPr>
          <a:xfrm>
            <a:off x="382800" y="1583324"/>
            <a:ext cx="4944574" cy="3289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1">
                <a:solidFill>
                  <a:srgbClr val="001738"/>
                </a:solidFill>
                <a:latin typeface="Karla" pitchFamily="2" charset="0"/>
                <a:ea typeface="Karla" pitchFamily="2" charset="0"/>
                <a:cs typeface="Calibri" panose="020F0502020204030204"/>
              </a:rPr>
              <a:t>6. Who judges the entries for the KMC Startup Awards?​</a:t>
            </a:r>
            <a:endParaRPr lang="en-US" sz="1400" b="1">
              <a:solidFill>
                <a:srgbClr val="001738"/>
              </a:solidFill>
              <a:latin typeface="Karla" pitchFamily="2" charset="0"/>
              <a:ea typeface="Karla" pitchFamily="2" charset="0"/>
              <a:cs typeface="Calibri" panose="020F0502020204030204"/>
            </a:endParaRPr>
          </a:p>
        </p:txBody>
      </p:sp>
      <p:sp>
        <p:nvSpPr>
          <p:cNvPr id="5" name="Content Placeholder 2">
            <a:extLst>
              <a:ext uri="{FF2B5EF4-FFF2-40B4-BE49-F238E27FC236}">
                <a16:creationId xmlns:a16="http://schemas.microsoft.com/office/drawing/2014/main" id="{8EE87470-297C-1F6F-FE14-C8ABD9EA1103}"/>
              </a:ext>
            </a:extLst>
          </p:cNvPr>
          <p:cNvSpPr>
            <a:spLocks noGrp="1"/>
          </p:cNvSpPr>
          <p:nvPr/>
        </p:nvSpPr>
        <p:spPr>
          <a:xfrm>
            <a:off x="589534" y="1912303"/>
            <a:ext cx="5310334" cy="77944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Entries are evaluated by a panel of expert judges with extensive experience in the startup ecosystem and relevant industries. The judges' decisions are final and binding.</a:t>
            </a:r>
            <a:endParaRPr lang="en-US" sz="1200" b="1">
              <a:solidFill>
                <a:srgbClr val="85345A"/>
              </a:solidFill>
              <a:latin typeface="Karla" pitchFamily="2" charset="0"/>
              <a:ea typeface="Karla" pitchFamily="2" charset="0"/>
              <a:cs typeface="Calibri" panose="020F0502020204030204"/>
            </a:endParaRPr>
          </a:p>
        </p:txBody>
      </p:sp>
      <p:sp>
        <p:nvSpPr>
          <p:cNvPr id="7" name="Content Placeholder 2">
            <a:extLst>
              <a:ext uri="{FF2B5EF4-FFF2-40B4-BE49-F238E27FC236}">
                <a16:creationId xmlns:a16="http://schemas.microsoft.com/office/drawing/2014/main" id="{E8553B5E-147E-19A5-6136-85E96AC239DA}"/>
              </a:ext>
            </a:extLst>
          </p:cNvPr>
          <p:cNvSpPr>
            <a:spLocks noGrp="1"/>
          </p:cNvSpPr>
          <p:nvPr/>
        </p:nvSpPr>
        <p:spPr>
          <a:xfrm>
            <a:off x="382799" y="2844619"/>
            <a:ext cx="5249377" cy="51085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1">
                <a:solidFill>
                  <a:srgbClr val="001738"/>
                </a:solidFill>
                <a:latin typeface="Karla" pitchFamily="2" charset="0"/>
                <a:ea typeface="Karla" pitchFamily="2" charset="0"/>
                <a:cs typeface="Calibri" panose="020F0502020204030204"/>
              </a:rPr>
              <a:t>7. When and where will the KMC Startup Awards ceremony take place?</a:t>
            </a:r>
            <a:endParaRPr lang="en-US" sz="1400" b="1">
              <a:solidFill>
                <a:srgbClr val="001738"/>
              </a:solidFill>
              <a:latin typeface="Karla" pitchFamily="2" charset="0"/>
              <a:ea typeface="Karla" pitchFamily="2" charset="0"/>
              <a:cs typeface="Calibri" panose="020F0502020204030204"/>
            </a:endParaRPr>
          </a:p>
        </p:txBody>
      </p:sp>
      <p:sp>
        <p:nvSpPr>
          <p:cNvPr id="8" name="Content Placeholder 2">
            <a:extLst>
              <a:ext uri="{FF2B5EF4-FFF2-40B4-BE49-F238E27FC236}">
                <a16:creationId xmlns:a16="http://schemas.microsoft.com/office/drawing/2014/main" id="{3610F0AA-F52D-7A59-9F63-FFEA78C15907}"/>
              </a:ext>
            </a:extLst>
          </p:cNvPr>
          <p:cNvSpPr>
            <a:spLocks noGrp="1"/>
          </p:cNvSpPr>
          <p:nvPr/>
        </p:nvSpPr>
        <p:spPr>
          <a:xfrm>
            <a:off x="589534" y="3429554"/>
            <a:ext cx="5310334" cy="6673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a:ea typeface="Karla" pitchFamily="2" charset="0"/>
              </a:rPr>
              <a:t>The KMC Startup Awards happens on November 13, 2025, 6:00PM-10:00PM. Venue details coming soon.</a:t>
            </a:r>
            <a:endParaRPr lang="en-US" sz="1200" b="1">
              <a:solidFill>
                <a:srgbClr val="85345A"/>
              </a:solidFill>
              <a:latin typeface="Karla"/>
              <a:ea typeface="Karla" pitchFamily="2" charset="0"/>
              <a:cs typeface="Calibri" panose="020F0502020204030204"/>
            </a:endParaRPr>
          </a:p>
        </p:txBody>
      </p:sp>
      <p:sp>
        <p:nvSpPr>
          <p:cNvPr id="10" name="Content Placeholder 2">
            <a:extLst>
              <a:ext uri="{FF2B5EF4-FFF2-40B4-BE49-F238E27FC236}">
                <a16:creationId xmlns:a16="http://schemas.microsoft.com/office/drawing/2014/main" id="{C08FB9E3-7B2D-4A6E-EC09-198D3BDB5048}"/>
              </a:ext>
            </a:extLst>
          </p:cNvPr>
          <p:cNvSpPr>
            <a:spLocks noGrp="1"/>
          </p:cNvSpPr>
          <p:nvPr/>
        </p:nvSpPr>
        <p:spPr>
          <a:xfrm>
            <a:off x="382800" y="4172924"/>
            <a:ext cx="5713200" cy="29521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1">
                <a:solidFill>
                  <a:srgbClr val="001738"/>
                </a:solidFill>
                <a:latin typeface="Karla" pitchFamily="2" charset="0"/>
                <a:ea typeface="Karla" pitchFamily="2" charset="0"/>
                <a:cs typeface="Calibri" panose="020F0502020204030204"/>
              </a:rPr>
              <a:t>8. Is there a process for appealing the judges' decisions?</a:t>
            </a:r>
            <a:endParaRPr lang="en-US" sz="1400" b="1">
              <a:solidFill>
                <a:srgbClr val="001738"/>
              </a:solidFill>
              <a:latin typeface="Karla" pitchFamily="2" charset="0"/>
              <a:ea typeface="Karla" pitchFamily="2" charset="0"/>
              <a:cs typeface="Calibri" panose="020F0502020204030204"/>
            </a:endParaRPr>
          </a:p>
        </p:txBody>
      </p:sp>
      <p:sp>
        <p:nvSpPr>
          <p:cNvPr id="11" name="Content Placeholder 2">
            <a:extLst>
              <a:ext uri="{FF2B5EF4-FFF2-40B4-BE49-F238E27FC236}">
                <a16:creationId xmlns:a16="http://schemas.microsoft.com/office/drawing/2014/main" id="{884DAD5A-1E8D-4914-1C43-D6C9D0622D37}"/>
              </a:ext>
            </a:extLst>
          </p:cNvPr>
          <p:cNvSpPr>
            <a:spLocks noGrp="1"/>
          </p:cNvSpPr>
          <p:nvPr/>
        </p:nvSpPr>
        <p:spPr>
          <a:xfrm>
            <a:off x="589534" y="4515411"/>
            <a:ext cx="5310334" cy="4238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No, the judges' decisions are final and not subject to appeal.​</a:t>
            </a:r>
            <a:endParaRPr lang="en-US" sz="1200" b="1">
              <a:solidFill>
                <a:srgbClr val="85345A"/>
              </a:solidFill>
              <a:latin typeface="Karla" pitchFamily="2" charset="0"/>
              <a:ea typeface="Karla" pitchFamily="2" charset="0"/>
              <a:cs typeface="Calibri" panose="020F0502020204030204"/>
            </a:endParaRPr>
          </a:p>
        </p:txBody>
      </p:sp>
      <p:sp>
        <p:nvSpPr>
          <p:cNvPr id="12" name="Content Placeholder 2">
            <a:extLst>
              <a:ext uri="{FF2B5EF4-FFF2-40B4-BE49-F238E27FC236}">
                <a16:creationId xmlns:a16="http://schemas.microsoft.com/office/drawing/2014/main" id="{550A939D-85A1-56C9-4AD8-874E9E5878EE}"/>
              </a:ext>
            </a:extLst>
          </p:cNvPr>
          <p:cNvSpPr>
            <a:spLocks noGrp="1"/>
          </p:cNvSpPr>
          <p:nvPr/>
        </p:nvSpPr>
        <p:spPr>
          <a:xfrm>
            <a:off x="6085400" y="1583325"/>
            <a:ext cx="5253160" cy="51582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1">
                <a:solidFill>
                  <a:srgbClr val="001738"/>
                </a:solidFill>
                <a:latin typeface="Karla"/>
                <a:ea typeface="Karla" pitchFamily="2" charset="0"/>
                <a:cs typeface="Calibri" panose="020F0502020204030204"/>
              </a:rPr>
              <a:t>9. How can I stay updated on the latest news and updates about the KMC Startup Awards?</a:t>
            </a:r>
            <a:endParaRPr lang="en-US" sz="1400" b="1">
              <a:solidFill>
                <a:srgbClr val="001738"/>
              </a:solidFill>
              <a:latin typeface="Karla"/>
              <a:ea typeface="Karla" pitchFamily="2" charset="0"/>
              <a:cs typeface="Calibri" panose="020F0502020204030204"/>
            </a:endParaRPr>
          </a:p>
        </p:txBody>
      </p:sp>
      <p:sp>
        <p:nvSpPr>
          <p:cNvPr id="13" name="Content Placeholder 2">
            <a:extLst>
              <a:ext uri="{FF2B5EF4-FFF2-40B4-BE49-F238E27FC236}">
                <a16:creationId xmlns:a16="http://schemas.microsoft.com/office/drawing/2014/main" id="{BB9EE049-B334-DDF6-5AEA-3D087CD03A43}"/>
              </a:ext>
            </a:extLst>
          </p:cNvPr>
          <p:cNvSpPr>
            <a:spLocks noGrp="1"/>
          </p:cNvSpPr>
          <p:nvPr/>
        </p:nvSpPr>
        <p:spPr>
          <a:xfrm>
            <a:off x="6292134" y="2099145"/>
            <a:ext cx="5310334" cy="77944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a:latin typeface="Karla" pitchFamily="2" charset="0"/>
                <a:ea typeface="Karla" pitchFamily="2" charset="0"/>
              </a:rPr>
              <a:t>For any questions or inquiries regarding the submission process or the awards event, nominees can contact the KMC Startup Awards organizers at</a:t>
            </a:r>
            <a:r>
              <a:rPr lang="en-PH" sz="1400" b="1">
                <a:solidFill>
                  <a:srgbClr val="FF7200"/>
                </a:solidFill>
                <a:latin typeface="Karla" pitchFamily="2" charset="0"/>
                <a:ea typeface="Karla" pitchFamily="2" charset="0"/>
              </a:rPr>
              <a:t> </a:t>
            </a:r>
            <a:r>
              <a:rPr lang="en-PH" sz="1400" b="1">
                <a:solidFill>
                  <a:srgbClr val="FF7200"/>
                </a:solidFill>
                <a:latin typeface="Karla" pitchFamily="2" charset="0"/>
                <a:ea typeface="Karla" pitchFamily="2" charset="0"/>
                <a:hlinkClick r:id="rId2">
                  <a:extLst>
                    <a:ext uri="{A12FA001-AC4F-418D-AE19-62706E023703}">
                      <ahyp:hlinkClr xmlns:ahyp="http://schemas.microsoft.com/office/drawing/2018/hyperlinkcolor" val="tx"/>
                    </a:ext>
                  </a:extLst>
                </a:hlinkClick>
              </a:rPr>
              <a:t>kmcawards@kmc.solutions​</a:t>
            </a:r>
            <a:endParaRPr lang="en-US" sz="1400" b="1">
              <a:solidFill>
                <a:srgbClr val="FF7200"/>
              </a:solidFill>
              <a:latin typeface="Karla" pitchFamily="2" charset="0"/>
              <a:ea typeface="Karla" pitchFamily="2" charset="0"/>
              <a:cs typeface="Calibri" panose="020F0502020204030204"/>
            </a:endParaRPr>
          </a:p>
        </p:txBody>
      </p:sp>
      <p:sp>
        <p:nvSpPr>
          <p:cNvPr id="20" name="Title 7">
            <a:extLst>
              <a:ext uri="{FF2B5EF4-FFF2-40B4-BE49-F238E27FC236}">
                <a16:creationId xmlns:a16="http://schemas.microsoft.com/office/drawing/2014/main" id="{715C6979-CE8C-2E07-70CB-9407A23AC826}"/>
              </a:ext>
            </a:extLst>
          </p:cNvPr>
          <p:cNvSpPr txBox="1">
            <a:spLocks/>
          </p:cNvSpPr>
          <p:nvPr/>
        </p:nvSpPr>
        <p:spPr>
          <a:xfrm>
            <a:off x="382800" y="518063"/>
            <a:ext cx="9144000" cy="84161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PH" sz="4800" b="1">
                <a:solidFill>
                  <a:srgbClr val="001738"/>
                </a:solidFill>
                <a:latin typeface="Karla" pitchFamily="2" charset="0"/>
                <a:ea typeface="Karla" pitchFamily="2" charset="0"/>
              </a:rPr>
              <a:t>Frequently Asked Questions</a:t>
            </a:r>
            <a:endParaRPr lang="en-US">
              <a:latin typeface="Karla" pitchFamily="2" charset="0"/>
              <a:ea typeface="Karla" pitchFamily="2" charset="0"/>
            </a:endParaRPr>
          </a:p>
        </p:txBody>
      </p:sp>
      <p:pic>
        <p:nvPicPr>
          <p:cNvPr id="2" name="Picture 1" descr="A blue and red gradient&#10;&#10;Description automatically generated">
            <a:extLst>
              <a:ext uri="{FF2B5EF4-FFF2-40B4-BE49-F238E27FC236}">
                <a16:creationId xmlns:a16="http://schemas.microsoft.com/office/drawing/2014/main" id="{8BE670A7-0AAD-FC36-2AD0-7905D69F508D}"/>
              </a:ext>
            </a:extLst>
          </p:cNvPr>
          <p:cNvPicPr/>
          <p:nvPr/>
        </p:nvPicPr>
        <p:blipFill>
          <a:blip r:embed="rId3">
            <a:extLst>
              <a:ext uri="{28A0092B-C50C-407E-A947-70E740481C1C}">
                <a14:useLocalDpi xmlns:a14="http://schemas.microsoft.com/office/drawing/2010/main" val="0"/>
              </a:ext>
            </a:extLst>
          </a:blip>
          <a:srcRect t="40812" b="40811"/>
          <a:stretch>
            <a:fillRect/>
          </a:stretch>
        </p:blipFill>
        <p:spPr>
          <a:xfrm>
            <a:off x="0" y="5597718"/>
            <a:ext cx="12192000" cy="1260282"/>
          </a:xfrm>
          <a:prstGeom prst="rect">
            <a:avLst/>
          </a:prstGeom>
        </p:spPr>
      </p:pic>
      <p:pic>
        <p:nvPicPr>
          <p:cNvPr id="4" name="Graphic 3">
            <a:extLst>
              <a:ext uri="{FF2B5EF4-FFF2-40B4-BE49-F238E27FC236}">
                <a16:creationId xmlns:a16="http://schemas.microsoft.com/office/drawing/2014/main" id="{35F4E83D-C7F7-712A-9848-2BB7E6337F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2587" y="5815532"/>
            <a:ext cx="1014325" cy="824655"/>
          </a:xfrm>
          <a:prstGeom prst="rect">
            <a:avLst/>
          </a:prstGeom>
        </p:spPr>
      </p:pic>
      <p:sp>
        <p:nvSpPr>
          <p:cNvPr id="18" name="Rounded Rectangle 17">
            <a:extLst>
              <a:ext uri="{FF2B5EF4-FFF2-40B4-BE49-F238E27FC236}">
                <a16:creationId xmlns:a16="http://schemas.microsoft.com/office/drawing/2014/main" id="{7B448DFE-D701-5A5A-DFE3-444C15376265}"/>
              </a:ext>
            </a:extLst>
          </p:cNvPr>
          <p:cNvSpPr/>
          <p:nvPr/>
        </p:nvSpPr>
        <p:spPr>
          <a:xfrm>
            <a:off x="8839200" y="5980789"/>
            <a:ext cx="3064801" cy="498763"/>
          </a:xfrm>
          <a:prstGeom prst="roundRect">
            <a:avLst>
              <a:gd name="adj" fmla="val 50000"/>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Karla" pitchFamily="2" charset="0"/>
                <a:ea typeface="Karla" pitchFamily="2" charset="0"/>
              </a:rPr>
              <a:t>KMCSTARTUPAWARDS.COM</a:t>
            </a:r>
          </a:p>
        </p:txBody>
      </p:sp>
    </p:spTree>
    <p:extLst>
      <p:ext uri="{BB962C8B-B14F-4D97-AF65-F5344CB8AC3E}">
        <p14:creationId xmlns:p14="http://schemas.microsoft.com/office/powerpoint/2010/main" val="39099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red gradient&#10;&#10;Description automatically generated">
            <a:extLst>
              <a:ext uri="{FF2B5EF4-FFF2-40B4-BE49-F238E27FC236}">
                <a16:creationId xmlns:a16="http://schemas.microsoft.com/office/drawing/2014/main" id="{D16456CC-151D-AF78-05BE-4654E224DA0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7">
            <a:extLst>
              <a:ext uri="{FF2B5EF4-FFF2-40B4-BE49-F238E27FC236}">
                <a16:creationId xmlns:a16="http://schemas.microsoft.com/office/drawing/2014/main" id="{445EA9C4-350F-4B21-F4CB-E4EF2EDFD44C}"/>
              </a:ext>
            </a:extLst>
          </p:cNvPr>
          <p:cNvSpPr txBox="1">
            <a:spLocks/>
          </p:cNvSpPr>
          <p:nvPr/>
        </p:nvSpPr>
        <p:spPr>
          <a:xfrm>
            <a:off x="1524000" y="2406884"/>
            <a:ext cx="9144000" cy="20442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7200" b="1">
                <a:solidFill>
                  <a:schemeClr val="bg1"/>
                </a:solidFill>
                <a:latin typeface="Karla" pitchFamily="2" charset="0"/>
                <a:ea typeface="Karla" pitchFamily="2" charset="0"/>
              </a:rPr>
              <a:t>Core Submission</a:t>
            </a:r>
          </a:p>
        </p:txBody>
      </p:sp>
    </p:spTree>
    <p:extLst>
      <p:ext uri="{BB962C8B-B14F-4D97-AF65-F5344CB8AC3E}">
        <p14:creationId xmlns:p14="http://schemas.microsoft.com/office/powerpoint/2010/main" val="2755197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4D098CF3-3231-AF66-7B61-8A79AAADF58A}"/>
              </a:ext>
            </a:extLst>
          </p:cNvPr>
          <p:cNvSpPr>
            <a:spLocks noGrp="1"/>
          </p:cNvSpPr>
          <p:nvPr>
            <p:ph type="ctrTitle"/>
          </p:nvPr>
        </p:nvSpPr>
        <p:spPr>
          <a:xfrm>
            <a:off x="382800" y="689731"/>
            <a:ext cx="11219666" cy="841610"/>
          </a:xfrm>
        </p:spPr>
        <p:txBody>
          <a:bodyPr anchor="ctr">
            <a:noAutofit/>
          </a:bodyPr>
          <a:lstStyle/>
          <a:p>
            <a:pPr algn="l">
              <a:lnSpc>
                <a:spcPct val="100000"/>
              </a:lnSpc>
            </a:pPr>
            <a:r>
              <a:rPr lang="en-PH" sz="4800" b="1">
                <a:solidFill>
                  <a:srgbClr val="001738"/>
                </a:solidFill>
                <a:latin typeface="Karla" pitchFamily="2" charset="0"/>
                <a:ea typeface="Karla" pitchFamily="2" charset="0"/>
              </a:rPr>
              <a:t>KMC Startup Awards: ​</a:t>
            </a:r>
            <a:br>
              <a:rPr lang="en-PH" sz="4800" b="1">
                <a:solidFill>
                  <a:srgbClr val="001738"/>
                </a:solidFill>
                <a:latin typeface="Karla" pitchFamily="2" charset="0"/>
                <a:ea typeface="Karla" pitchFamily="2" charset="0"/>
              </a:rPr>
            </a:br>
            <a:r>
              <a:rPr lang="en-PH" sz="4800" b="1">
                <a:solidFill>
                  <a:srgbClr val="001738"/>
                </a:solidFill>
                <a:latin typeface="Karla" pitchFamily="2" charset="0"/>
                <a:ea typeface="Karla" pitchFamily="2" charset="0"/>
              </a:rPr>
              <a:t>Core Submission Document​</a:t>
            </a:r>
          </a:p>
        </p:txBody>
      </p:sp>
      <p:graphicFrame>
        <p:nvGraphicFramePr>
          <p:cNvPr id="4" name="Table 3">
            <a:extLst>
              <a:ext uri="{FF2B5EF4-FFF2-40B4-BE49-F238E27FC236}">
                <a16:creationId xmlns:a16="http://schemas.microsoft.com/office/drawing/2014/main" id="{167470B7-FB98-3C8C-7796-0983428B3EA6}"/>
              </a:ext>
            </a:extLst>
          </p:cNvPr>
          <p:cNvGraphicFramePr>
            <a:graphicFrameLocks noGrp="1"/>
          </p:cNvGraphicFramePr>
          <p:nvPr>
            <p:extLst>
              <p:ext uri="{D42A27DB-BD31-4B8C-83A1-F6EECF244321}">
                <p14:modId xmlns:p14="http://schemas.microsoft.com/office/powerpoint/2010/main" val="546817202"/>
              </p:ext>
            </p:extLst>
          </p:nvPr>
        </p:nvGraphicFramePr>
        <p:xfrm>
          <a:off x="523074" y="2153807"/>
          <a:ext cx="11079392" cy="2860482"/>
        </p:xfrm>
        <a:graphic>
          <a:graphicData uri="http://schemas.openxmlformats.org/drawingml/2006/table">
            <a:tbl>
              <a:tblPr/>
              <a:tblGrid>
                <a:gridCol w="5033664">
                  <a:extLst>
                    <a:ext uri="{9D8B030D-6E8A-4147-A177-3AD203B41FA5}">
                      <a16:colId xmlns:a16="http://schemas.microsoft.com/office/drawing/2014/main" val="2780456670"/>
                    </a:ext>
                  </a:extLst>
                </a:gridCol>
                <a:gridCol w="6045728">
                  <a:extLst>
                    <a:ext uri="{9D8B030D-6E8A-4147-A177-3AD203B41FA5}">
                      <a16:colId xmlns:a16="http://schemas.microsoft.com/office/drawing/2014/main" val="1076489283"/>
                    </a:ext>
                  </a:extLst>
                </a:gridCol>
              </a:tblGrid>
              <a:tr h="476748">
                <a:tc>
                  <a:txBody>
                    <a:bodyPr/>
                    <a:lstStyle/>
                    <a:p>
                      <a:pPr algn="l" fontAlgn="base"/>
                      <a:r>
                        <a:rPr lang="en-US" sz="1400" b="1" i="0">
                          <a:solidFill>
                            <a:schemeClr val="bg1"/>
                          </a:solidFill>
                          <a:effectLst/>
                          <a:latin typeface="Karla" pitchFamily="2" charset="0"/>
                          <a:ea typeface="Karla" pitchFamily="2" charset="0"/>
                        </a:rPr>
                        <a:t>CATEGORY​</a:t>
                      </a:r>
                    </a:p>
                  </a:txBody>
                  <a:tcPr anchor="ctr">
                    <a:lnL w="12700" cap="flat" cmpd="sng" algn="ctr">
                      <a:solidFill>
                        <a:schemeClr val="bg1"/>
                      </a:solidFill>
                      <a:prstDash val="solid"/>
                      <a:round/>
                      <a:headEnd type="none" w="med" len="med"/>
                      <a:tailEnd type="none" w="med" len="med"/>
                    </a:lnL>
                    <a:lnR w="7690" cap="flat" cmpd="sng" algn="ctr">
                      <a:solidFill>
                        <a:srgbClr val="000000"/>
                      </a:solidFill>
                      <a:prstDash val="solid"/>
                      <a:round/>
                      <a:headEnd type="none" w="med" len="med"/>
                      <a:tailEnd type="none" w="med" len="med"/>
                    </a:lnR>
                    <a:lnT w="769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71090"/>
                    </a:solidFill>
                  </a:tcPr>
                </a:tc>
                <a:tc>
                  <a:txBody>
                    <a:bodyPr/>
                    <a:lstStyle/>
                    <a:p>
                      <a:pPr algn="l" fontAlgn="auto"/>
                      <a:r>
                        <a:rPr lang="en-SG" sz="1400" b="0" i="0">
                          <a:solidFill>
                            <a:schemeClr val="tx1"/>
                          </a:solidFill>
                          <a:effectLst/>
                          <a:latin typeface="Karla" pitchFamily="2" charset="0"/>
                          <a:ea typeface="Karla" pitchFamily="2" charset="0"/>
                        </a:rPr>
                        <a:t>​</a:t>
                      </a:r>
                    </a:p>
                  </a:txBody>
                  <a:tcPr>
                    <a:lnL w="769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7690" cap="flat" cmpd="sng" algn="ctr">
                      <a:solidFill>
                        <a:srgbClr val="000000"/>
                      </a:solidFill>
                      <a:prstDash val="solid"/>
                      <a:round/>
                      <a:headEnd type="none" w="med" len="med"/>
                      <a:tailEnd type="none" w="med" len="med"/>
                    </a:lnT>
                    <a:lnB w="769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0018268"/>
                  </a:ext>
                </a:extLst>
              </a:tr>
              <a:tr h="794578">
                <a:tc>
                  <a:txBody>
                    <a:bodyPr/>
                    <a:lstStyle/>
                    <a:p>
                      <a:pPr algn="l" fontAlgn="base"/>
                      <a:r>
                        <a:rPr lang="en-PH" sz="1400" b="1" i="0">
                          <a:solidFill>
                            <a:schemeClr val="bg1"/>
                          </a:solidFill>
                          <a:effectLst/>
                          <a:latin typeface="Karla" pitchFamily="2" charset="0"/>
                          <a:ea typeface="Karla" pitchFamily="2" charset="0"/>
                        </a:rPr>
                        <a:t>NAME OF INDIVIDUAL/TEAM:​</a:t>
                      </a:r>
                    </a:p>
                    <a:p>
                      <a:pPr algn="l" fontAlgn="base"/>
                      <a:r>
                        <a:rPr lang="en-PH" sz="1400" b="0" i="0">
                          <a:solidFill>
                            <a:schemeClr val="bg1"/>
                          </a:solidFill>
                          <a:effectLst/>
                          <a:latin typeface="Karla" pitchFamily="2" charset="0"/>
                          <a:ea typeface="Karla" pitchFamily="2" charset="0"/>
                        </a:rPr>
                        <a:t>(as it should appear on any event / marketing collateral)​</a:t>
                      </a:r>
                    </a:p>
                  </a:txBody>
                  <a:tcPr anchor="ctr">
                    <a:lnL w="12700" cap="flat" cmpd="sng" algn="ctr">
                      <a:solidFill>
                        <a:schemeClr val="bg1"/>
                      </a:solidFill>
                      <a:prstDash val="solid"/>
                      <a:round/>
                      <a:headEnd type="none" w="med" len="med"/>
                      <a:tailEnd type="none" w="med" len="med"/>
                    </a:lnL>
                    <a:lnR w="769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71090"/>
                    </a:solidFill>
                  </a:tcPr>
                </a:tc>
                <a:tc>
                  <a:txBody>
                    <a:bodyPr/>
                    <a:lstStyle/>
                    <a:p>
                      <a:pPr algn="l" fontAlgn="auto"/>
                      <a:r>
                        <a:rPr lang="en-SG" sz="1400" b="0" i="0">
                          <a:solidFill>
                            <a:schemeClr val="tx1"/>
                          </a:solidFill>
                          <a:effectLst/>
                          <a:latin typeface="Karla" pitchFamily="2" charset="0"/>
                          <a:ea typeface="Karla" pitchFamily="2" charset="0"/>
                        </a:rPr>
                        <a:t>​</a:t>
                      </a:r>
                    </a:p>
                  </a:txBody>
                  <a:tcPr>
                    <a:lnL w="769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7690" cap="flat" cmpd="sng" algn="ctr">
                      <a:solidFill>
                        <a:srgbClr val="000000"/>
                      </a:solidFill>
                      <a:prstDash val="solid"/>
                      <a:round/>
                      <a:headEnd type="none" w="med" len="med"/>
                      <a:tailEnd type="none" w="med" len="med"/>
                    </a:lnT>
                    <a:lnB w="769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8273522"/>
                  </a:ext>
                </a:extLst>
              </a:tr>
              <a:tr h="794578">
                <a:tc>
                  <a:txBody>
                    <a:bodyPr/>
                    <a:lstStyle/>
                    <a:p>
                      <a:pPr algn="l" fontAlgn="base"/>
                      <a:r>
                        <a:rPr lang="en-PH" sz="1400" b="1" i="0">
                          <a:solidFill>
                            <a:schemeClr val="bg1"/>
                          </a:solidFill>
                          <a:effectLst/>
                          <a:latin typeface="Karla" pitchFamily="2" charset="0"/>
                          <a:ea typeface="Karla" pitchFamily="2" charset="0"/>
                        </a:rPr>
                        <a:t>DESIGNATION(S):​</a:t>
                      </a:r>
                    </a:p>
                    <a:p>
                      <a:pPr algn="l" fontAlgn="base"/>
                      <a:r>
                        <a:rPr lang="en-PH" sz="1400" b="0" i="0">
                          <a:solidFill>
                            <a:schemeClr val="bg1"/>
                          </a:solidFill>
                          <a:effectLst/>
                          <a:latin typeface="Karla" pitchFamily="2" charset="0"/>
                          <a:ea typeface="Karla" pitchFamily="2" charset="0"/>
                        </a:rPr>
                        <a:t>(as it should appear on any event / marketing collateral)​</a:t>
                      </a:r>
                    </a:p>
                  </a:txBody>
                  <a:tcPr anchor="ctr">
                    <a:lnL w="12700" cap="flat" cmpd="sng" algn="ctr">
                      <a:solidFill>
                        <a:schemeClr val="bg1"/>
                      </a:solidFill>
                      <a:prstDash val="solid"/>
                      <a:round/>
                      <a:headEnd type="none" w="med" len="med"/>
                      <a:tailEnd type="none" w="med" len="med"/>
                    </a:lnL>
                    <a:lnR w="769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71090"/>
                    </a:solidFill>
                  </a:tcPr>
                </a:tc>
                <a:tc>
                  <a:txBody>
                    <a:bodyPr/>
                    <a:lstStyle/>
                    <a:p>
                      <a:pPr algn="l" fontAlgn="auto"/>
                      <a:r>
                        <a:rPr lang="en-SG" sz="1400" b="0" i="0">
                          <a:solidFill>
                            <a:schemeClr val="tx1"/>
                          </a:solidFill>
                          <a:effectLst/>
                          <a:latin typeface="Karla" pitchFamily="2" charset="0"/>
                          <a:ea typeface="Karla" pitchFamily="2" charset="0"/>
                        </a:rPr>
                        <a:t>​</a:t>
                      </a:r>
                    </a:p>
                  </a:txBody>
                  <a:tcPr>
                    <a:lnL w="769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7690" cap="flat" cmpd="sng" algn="ctr">
                      <a:solidFill>
                        <a:srgbClr val="000000"/>
                      </a:solidFill>
                      <a:prstDash val="solid"/>
                      <a:round/>
                      <a:headEnd type="none" w="med" len="med"/>
                      <a:tailEnd type="none" w="med" len="med"/>
                    </a:lnT>
                    <a:lnB w="769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3826403"/>
                  </a:ext>
                </a:extLst>
              </a:tr>
              <a:tr h="794578">
                <a:tc>
                  <a:txBody>
                    <a:bodyPr/>
                    <a:lstStyle/>
                    <a:p>
                      <a:pPr algn="l" fontAlgn="base"/>
                      <a:r>
                        <a:rPr lang="en-PH" sz="1400" b="1" i="0">
                          <a:solidFill>
                            <a:schemeClr val="bg1"/>
                          </a:solidFill>
                          <a:effectLst/>
                          <a:latin typeface="Karla" pitchFamily="2" charset="0"/>
                          <a:ea typeface="Karla" pitchFamily="2" charset="0"/>
                        </a:rPr>
                        <a:t>COMPANY NAME: ​</a:t>
                      </a:r>
                    </a:p>
                    <a:p>
                      <a:pPr algn="l" fontAlgn="base"/>
                      <a:r>
                        <a:rPr lang="en-PH" sz="1400" b="0" i="0">
                          <a:solidFill>
                            <a:schemeClr val="bg1"/>
                          </a:solidFill>
                          <a:effectLst/>
                          <a:latin typeface="Karla" pitchFamily="2" charset="0"/>
                          <a:ea typeface="Karla" pitchFamily="2" charset="0"/>
                        </a:rPr>
                        <a:t>(as it should appear on any event / marketing collateral)​</a:t>
                      </a:r>
                    </a:p>
                  </a:txBody>
                  <a:tcPr anchor="ctr">
                    <a:lnL w="12700" cap="flat" cmpd="sng" algn="ctr">
                      <a:solidFill>
                        <a:schemeClr val="bg1"/>
                      </a:solidFill>
                      <a:prstDash val="solid"/>
                      <a:round/>
                      <a:headEnd type="none" w="med" len="med"/>
                      <a:tailEnd type="none" w="med" len="med"/>
                    </a:lnL>
                    <a:lnR w="769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7690" cap="flat" cmpd="sng" algn="ctr">
                      <a:solidFill>
                        <a:srgbClr val="000000"/>
                      </a:solidFill>
                      <a:prstDash val="solid"/>
                      <a:round/>
                      <a:headEnd type="none" w="med" len="med"/>
                      <a:tailEnd type="none" w="med" len="med"/>
                    </a:lnB>
                    <a:solidFill>
                      <a:srgbClr val="271090"/>
                    </a:solidFill>
                  </a:tcPr>
                </a:tc>
                <a:tc>
                  <a:txBody>
                    <a:bodyPr/>
                    <a:lstStyle/>
                    <a:p>
                      <a:pPr algn="l" fontAlgn="auto"/>
                      <a:r>
                        <a:rPr lang="en-SG" sz="1400" b="0" i="0">
                          <a:solidFill>
                            <a:schemeClr val="tx1"/>
                          </a:solidFill>
                          <a:effectLst/>
                          <a:latin typeface="Karla" pitchFamily="2" charset="0"/>
                          <a:ea typeface="Karla" pitchFamily="2" charset="0"/>
                        </a:rPr>
                        <a:t>​</a:t>
                      </a:r>
                    </a:p>
                  </a:txBody>
                  <a:tcPr>
                    <a:lnL w="769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7690" cap="flat" cmpd="sng" algn="ctr">
                      <a:solidFill>
                        <a:srgbClr val="000000"/>
                      </a:solidFill>
                      <a:prstDash val="solid"/>
                      <a:round/>
                      <a:headEnd type="none" w="med" len="med"/>
                      <a:tailEnd type="none" w="med" len="med"/>
                    </a:lnT>
                    <a:lnB w="769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1739246"/>
                  </a:ext>
                </a:extLst>
              </a:tr>
            </a:tbl>
          </a:graphicData>
        </a:graphic>
      </p:graphicFrame>
      <p:pic>
        <p:nvPicPr>
          <p:cNvPr id="3" name="Picture 2" descr="A blue and red gradient&#10;&#10;Description automatically generated">
            <a:extLst>
              <a:ext uri="{FF2B5EF4-FFF2-40B4-BE49-F238E27FC236}">
                <a16:creationId xmlns:a16="http://schemas.microsoft.com/office/drawing/2014/main" id="{58532E24-AA75-2939-18D6-25E122832089}"/>
              </a:ext>
            </a:extLst>
          </p:cNvPr>
          <p:cNvPicPr/>
          <p:nvPr/>
        </p:nvPicPr>
        <p:blipFill>
          <a:blip r:embed="rId2">
            <a:extLst>
              <a:ext uri="{28A0092B-C50C-407E-A947-70E740481C1C}">
                <a14:useLocalDpi xmlns:a14="http://schemas.microsoft.com/office/drawing/2010/main" val="0"/>
              </a:ext>
            </a:extLst>
          </a:blip>
          <a:srcRect t="40812" b="40811"/>
          <a:stretch>
            <a:fillRect/>
          </a:stretch>
        </p:blipFill>
        <p:spPr>
          <a:xfrm>
            <a:off x="0" y="5597718"/>
            <a:ext cx="12192000" cy="1260282"/>
          </a:xfrm>
          <a:prstGeom prst="rect">
            <a:avLst/>
          </a:prstGeom>
        </p:spPr>
      </p:pic>
      <p:pic>
        <p:nvPicPr>
          <p:cNvPr id="5" name="Graphic 4">
            <a:extLst>
              <a:ext uri="{FF2B5EF4-FFF2-40B4-BE49-F238E27FC236}">
                <a16:creationId xmlns:a16="http://schemas.microsoft.com/office/drawing/2014/main" id="{9B3831C3-E879-DDB8-EA97-37E8238F35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587" y="5815532"/>
            <a:ext cx="1014325" cy="824655"/>
          </a:xfrm>
          <a:prstGeom prst="rect">
            <a:avLst/>
          </a:prstGeom>
        </p:spPr>
      </p:pic>
      <p:sp>
        <p:nvSpPr>
          <p:cNvPr id="6" name="Rounded Rectangle 5">
            <a:extLst>
              <a:ext uri="{FF2B5EF4-FFF2-40B4-BE49-F238E27FC236}">
                <a16:creationId xmlns:a16="http://schemas.microsoft.com/office/drawing/2014/main" id="{7002F9D8-F249-6814-6137-0560EAEFD500}"/>
              </a:ext>
            </a:extLst>
          </p:cNvPr>
          <p:cNvSpPr/>
          <p:nvPr/>
        </p:nvSpPr>
        <p:spPr>
          <a:xfrm>
            <a:off x="8839200" y="5980789"/>
            <a:ext cx="3064801" cy="498763"/>
          </a:xfrm>
          <a:prstGeom prst="roundRect">
            <a:avLst>
              <a:gd name="adj" fmla="val 50000"/>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Karla" pitchFamily="2" charset="0"/>
                <a:ea typeface="Karla" pitchFamily="2" charset="0"/>
              </a:rPr>
              <a:t>KMCSTARTUPAWARDS.COM</a:t>
            </a:r>
          </a:p>
        </p:txBody>
      </p:sp>
    </p:spTree>
    <p:extLst>
      <p:ext uri="{BB962C8B-B14F-4D97-AF65-F5344CB8AC3E}">
        <p14:creationId xmlns:p14="http://schemas.microsoft.com/office/powerpoint/2010/main" val="120500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a585c93-ff78-4601-90e6-0a98a888f821">
      <Terms xmlns="http://schemas.microsoft.com/office/infopath/2007/PartnerControls"/>
    </lcf76f155ced4ddcb4097134ff3c332f>
    <TaxCatchAll xmlns="5c760add-d5fd-4d74-b863-3250eb97f983"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6E90039FE87A4DBF9189BF5564FB5A" ma:contentTypeVersion="21" ma:contentTypeDescription="Create a new document." ma:contentTypeScope="" ma:versionID="3d1023304a971e04eb94625ecc3bd964">
  <xsd:schema xmlns:xsd="http://www.w3.org/2001/XMLSchema" xmlns:xs="http://www.w3.org/2001/XMLSchema" xmlns:p="http://schemas.microsoft.com/office/2006/metadata/properties" xmlns:ns1="http://schemas.microsoft.com/sharepoint/v3" xmlns:ns2="ca585c93-ff78-4601-90e6-0a98a888f821" xmlns:ns3="5c760add-d5fd-4d74-b863-3250eb97f983" targetNamespace="http://schemas.microsoft.com/office/2006/metadata/properties" ma:root="true" ma:fieldsID="114d4b21f15b6cbbc979d6d33606414e" ns1:_="" ns2:_="" ns3:_="">
    <xsd:import namespace="http://schemas.microsoft.com/sharepoint/v3"/>
    <xsd:import namespace="ca585c93-ff78-4601-90e6-0a98a888f821"/>
    <xsd:import namespace="5c760add-d5fd-4d74-b863-3250eb97f9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585c93-ff78-4601-90e6-0a98a888f8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1d0828e-59fe-46cb-9047-46f87f5fcd47"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60add-d5fd-4d74-b863-3250eb97f9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db7101b-c13b-4092-b07d-456bdf42e55a}" ma:internalName="TaxCatchAll" ma:showField="CatchAllData" ma:web="5c760add-d5fd-4d74-b863-3250eb97f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1913F9-071D-40B0-9A82-404248119F5A}">
  <ds:schemaRefs>
    <ds:schemaRef ds:uri="5c760add-d5fd-4d74-b863-3250eb97f983"/>
    <ds:schemaRef ds:uri="ca585c93-ff78-4601-90e6-0a98a888f821"/>
    <ds:schemaRef ds:uri="http://schemas.microsoft.com/office/2006/metadata/properties"/>
    <ds:schemaRef ds:uri="http://schemas.microsoft.com/office/infopath/2007/PartnerControls"/>
    <ds:schemaRef ds:uri="http://schemas.microsoft.com/sharepoint/v3"/>
    <ds:schemaRef ds:uri="http://www.w3.org/2000/xmlns/"/>
    <ds:schemaRef ds:uri="http://www.w3.org/2001/XMLSchema-instance"/>
  </ds:schemaRefs>
</ds:datastoreItem>
</file>

<file path=customXml/itemProps2.xml><?xml version="1.0" encoding="utf-8"?>
<ds:datastoreItem xmlns:ds="http://schemas.openxmlformats.org/officeDocument/2006/customXml" ds:itemID="{C8C5E0D2-A979-433D-9FC0-5C2B96F32EE2}">
  <ds:schemaRefs>
    <ds:schemaRef ds:uri="http://schemas.microsoft.com/sharepoint/v3/contenttype/forms"/>
  </ds:schemaRefs>
</ds:datastoreItem>
</file>

<file path=customXml/itemProps3.xml><?xml version="1.0" encoding="utf-8"?>
<ds:datastoreItem xmlns:ds="http://schemas.openxmlformats.org/officeDocument/2006/customXml" ds:itemID="{4CE26800-499E-412B-A0BD-35E2BEAC74C8}">
  <ds:schemaRefs>
    <ds:schemaRef ds:uri="5c760add-d5fd-4d74-b863-3250eb97f983"/>
    <ds:schemaRef ds:uri="ca585c93-ff78-4601-90e6-0a98a888f8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Event Details</vt:lpstr>
      <vt:lpstr>PowerPoint Presentation</vt:lpstr>
      <vt:lpstr>PowerPoint Presentation</vt:lpstr>
      <vt:lpstr>PowerPoint Presentation</vt:lpstr>
      <vt:lpstr>PowerPoint Presentation</vt:lpstr>
      <vt:lpstr>PowerPoint Presentation</vt:lpstr>
      <vt:lpstr>PowerPoint Presentation</vt:lpstr>
      <vt:lpstr>KMC Startup Awards: ​ Core Submission Document​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Lourd Aberion</dc:creator>
  <cp:revision>13</cp:revision>
  <dcterms:created xsi:type="dcterms:W3CDTF">2023-10-13T07:09:52Z</dcterms:created>
  <dcterms:modified xsi:type="dcterms:W3CDTF">2025-09-03T02:46:17Z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0x010100DE6E90039FE87A4DBF9189BF5564FB5A</vt:lpwstr>
  </property>
  <property fmtid="{D5CDD505-2E9C-101B-9397-08002B2CF9AE}" pid="3" name="MediaServiceImageTags">
    <vt:lpwstr/>
  </property>
</Properties>
</file>